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Lexend Deca" pitchFamily="2" charset="77"/>
      <p:regular r:id="rId26"/>
      <p:bold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E72DE-BCFF-498B-B02F-24CB9C8724D4}">
  <a:tblStyle styleId="{154E72DE-BCFF-498B-B02F-24CB9C8724D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snapToObjects="1">
      <p:cViewPr varScale="1">
        <p:scale>
          <a:sx n="133" d="100"/>
          <a:sy n="133" d="100"/>
        </p:scale>
        <p:origin x="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ed75ccf_0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6ddabb6ae_1_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16ddabb6ae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f391192_0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f391192_04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c98855ff3_0_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bc98855ff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6ddabba1e_0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6ddabba1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5ed75ccf_04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5ed75ccf_0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4a0229990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14a0229990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Advertising + revenue + column descriptions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ed75ccf_0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16ddabb6ae_1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16ddabb6a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14a0229990_4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14a0229990_4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14a0229990_4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14a0229990_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5ed75ccf_0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16ddabba1e_3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16ddabba1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6ddabb6ae_1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6ddabb6a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6ddabb6ae_1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6ddabb6a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16ddabb6ae_1_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16ddabb6ae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f391192_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Grocery list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640df0334_7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1640df0334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25"/>
            <a:ext cx="9143957" cy="5143500"/>
          </a:xfrm>
          <a:prstGeom prst="rect">
            <a:avLst/>
          </a:prstGeom>
          <a:noFill/>
          <a:ln>
            <a:noFill/>
          </a:ln>
        </p:spPr>
      </p:pic>
      <p:sp>
        <p:nvSpPr>
          <p:cNvPr id="11" name="Google Shape;11;p2"/>
          <p:cNvSpPr txBox="1">
            <a:spLocks noGrp="1"/>
          </p:cNvSpPr>
          <p:nvPr>
            <p:ph type="ctrTitle"/>
          </p:nvPr>
        </p:nvSpPr>
        <p:spPr>
          <a:xfrm>
            <a:off x="685800" y="1991825"/>
            <a:ext cx="4539000" cy="1159800"/>
          </a:xfrm>
          <a:prstGeom prst="rect">
            <a:avLst/>
          </a:prstGeom>
        </p:spPr>
        <p:txBody>
          <a:bodyPr spcFirstLastPara="1" wrap="square" lIns="0" tIns="0" rIns="0" bIns="0" anchor="ctr" anchorCtr="0">
            <a:no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Big circuit">
  <p:cSld name="BLANK_1">
    <p:spTree>
      <p:nvGrpSpPr>
        <p:cNvPr id="1" name="Shape 51"/>
        <p:cNvGrpSpPr/>
        <p:nvPr/>
      </p:nvGrpSpPr>
      <p:grpSpPr>
        <a:xfrm>
          <a:off x="0" y="0"/>
          <a:ext cx="0" cy="0"/>
          <a:chOff x="0" y="0"/>
          <a:chExt cx="0" cy="0"/>
        </a:xfrm>
      </p:grpSpPr>
      <p:pic>
        <p:nvPicPr>
          <p:cNvPr id="52" name="Google Shape;52;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chemeClr val="accent4"/>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 name="Google Shape;18;p4"/>
          <p:cNvSpPr/>
          <p:nvPr/>
        </p:nvSpPr>
        <p:spPr>
          <a:xfrm>
            <a:off x="42525" y="42525"/>
            <a:ext cx="2000100" cy="2000100"/>
          </a:xfrm>
          <a:prstGeom prst="ellipse">
            <a:avLst/>
          </a:prstGeom>
          <a:gradFill>
            <a:gsLst>
              <a:gs pos="0">
                <a:srgbClr val="00FFFF">
                  <a:alpha val="54117"/>
                </a:srgbClr>
              </a:gs>
              <a:gs pos="73000">
                <a:srgbClr val="00FFFF">
                  <a:alpha val="0"/>
                </a:srgbClr>
              </a:gs>
              <a:gs pos="100000">
                <a:srgbClr val="00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343850" y="866400"/>
            <a:ext cx="4185600" cy="3693600"/>
          </a:xfrm>
          <a:prstGeom prst="rect">
            <a:avLst/>
          </a:prstGeom>
        </p:spPr>
        <p:txBody>
          <a:bodyPr spcFirstLastPara="1" wrap="square" lIns="0" tIns="0" rIns="0" bIns="0" anchor="t" anchorCtr="0">
            <a:noAutofit/>
          </a:bodyPr>
          <a:lstStyle>
            <a:lvl1pPr marL="457200" lvl="0" indent="-419100" rtl="0">
              <a:spcBef>
                <a:spcPts val="600"/>
              </a:spcBef>
              <a:spcAft>
                <a:spcPts val="0"/>
              </a:spcAft>
              <a:buSzPts val="3000"/>
              <a:buFont typeface="Lexend Deca"/>
              <a:buChar char="⬡"/>
              <a:defRPr sz="3000">
                <a:latin typeface="Lexend Deca"/>
                <a:ea typeface="Lexend Deca"/>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endParaRPr/>
          </a:p>
        </p:txBody>
      </p:sp>
      <p:sp>
        <p:nvSpPr>
          <p:cNvPr id="20" name="Google Shape;20;p4"/>
          <p:cNvSpPr txBox="1"/>
          <p:nvPr/>
        </p:nvSpPr>
        <p:spPr>
          <a:xfrm>
            <a:off x="826414" y="656117"/>
            <a:ext cx="6138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lt1"/>
                </a:solidFill>
                <a:latin typeface="Muli"/>
                <a:ea typeface="Muli"/>
                <a:cs typeface="Muli"/>
                <a:sym typeface="Muli"/>
              </a:rPr>
              <a:t>“</a:t>
            </a:r>
            <a:endParaRPr sz="7200">
              <a:solidFill>
                <a:schemeClr val="lt1"/>
              </a:solidFill>
              <a:latin typeface="Muli"/>
              <a:ea typeface="Muli"/>
              <a:cs typeface="Muli"/>
              <a:sym typeface="Muli"/>
            </a:endParaRPr>
          </a:p>
        </p:txBody>
      </p:sp>
      <p:sp>
        <p:nvSpPr>
          <p:cNvPr id="21" name="Google Shape;21;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 name="Google Shape;29;p6"/>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body" idx="1"/>
          </p:nvPr>
        </p:nvSpPr>
        <p:spPr>
          <a:xfrm>
            <a:off x="580550"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body" idx="2"/>
          </p:nvPr>
        </p:nvSpPr>
        <p:spPr>
          <a:xfrm>
            <a:off x="3753943"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2" name="Google Shape;32;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 name="Google Shape;35;p7"/>
          <p:cNvSpPr txBox="1">
            <a:spLocks noGrp="1"/>
          </p:cNvSpPr>
          <p:nvPr>
            <p:ph type="title"/>
          </p:nvPr>
        </p:nvSpPr>
        <p:spPr>
          <a:xfrm>
            <a:off x="580550" y="205975"/>
            <a:ext cx="64056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7"/>
          <p:cNvSpPr txBox="1">
            <a:spLocks noGrp="1"/>
          </p:cNvSpPr>
          <p:nvPr>
            <p:ph type="body" idx="1"/>
          </p:nvPr>
        </p:nvSpPr>
        <p:spPr>
          <a:xfrm>
            <a:off x="580550"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7" name="Google Shape;37;p7"/>
          <p:cNvSpPr txBox="1">
            <a:spLocks noGrp="1"/>
          </p:cNvSpPr>
          <p:nvPr>
            <p:ph type="body" idx="2"/>
          </p:nvPr>
        </p:nvSpPr>
        <p:spPr>
          <a:xfrm>
            <a:off x="2780447"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3"/>
          </p:nvPr>
        </p:nvSpPr>
        <p:spPr>
          <a:xfrm>
            <a:off x="4980344"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pic>
        <p:nvPicPr>
          <p:cNvPr id="41" name="Google Shape;41;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 name="Google Shape;42;p8"/>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3" name="Google Shape;43;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 name="Google Shape;46;p9"/>
          <p:cNvSpPr txBox="1">
            <a:spLocks noGrp="1"/>
          </p:cNvSpPr>
          <p:nvPr>
            <p:ph type="body" idx="1"/>
          </p:nvPr>
        </p:nvSpPr>
        <p:spPr>
          <a:xfrm>
            <a:off x="580550" y="4406300"/>
            <a:ext cx="61359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400"/>
              <a:buNone/>
              <a:defRPr sz="1400"/>
            </a:lvl1pPr>
          </a:lstStyle>
          <a:p>
            <a:endParaRPr/>
          </a:p>
        </p:txBody>
      </p:sp>
      <p:sp>
        <p:nvSpPr>
          <p:cNvPr id="47" name="Google Shape;47;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Small circuit" type="blank">
  <p:cSld name="BLANK">
    <p:spTree>
      <p:nvGrpSpPr>
        <p:cNvPr id="1" name="Shape 48"/>
        <p:cNvGrpSpPr/>
        <p:nvPr/>
      </p:nvGrpSpPr>
      <p:grpSpPr>
        <a:xfrm>
          <a:off x="0" y="0"/>
          <a:ext cx="0" cy="0"/>
          <a:chOff x="0" y="0"/>
          <a:chExt cx="0" cy="0"/>
        </a:xfrm>
      </p:grpSpPr>
      <p:pic>
        <p:nvPicPr>
          <p:cNvPr id="49" name="Google Shape;49;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DFE9FB"/>
            </a:gs>
            <a:gs pos="100000">
              <a:srgbClr val="6E9BE7"/>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0550" y="205975"/>
            <a:ext cx="60144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1pPr>
            <a:lvl2pPr lvl="1">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2pPr>
            <a:lvl3pPr lvl="2">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3pPr>
            <a:lvl4pPr lvl="3">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4pPr>
            <a:lvl5pPr lvl="4">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5pPr>
            <a:lvl6pPr lvl="5">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6pPr>
            <a:lvl7pPr lvl="6">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7pPr>
            <a:lvl8pPr lvl="7">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8pPr>
            <a:lvl9pPr lvl="8">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580550" y="1352550"/>
            <a:ext cx="6014400" cy="3161700"/>
          </a:xfrm>
          <a:prstGeom prst="rect">
            <a:avLst/>
          </a:prstGeom>
          <a:noFill/>
          <a:ln>
            <a:noFill/>
          </a:ln>
        </p:spPr>
        <p:txBody>
          <a:bodyPr spcFirstLastPara="1" wrap="square" lIns="0" tIns="0" rIns="0" bIns="0" anchor="t" anchorCtr="0">
            <a:noAutofit/>
          </a:bodyPr>
          <a:lstStyle>
            <a:lvl1pPr marL="457200" lvl="0" indent="-342900">
              <a:lnSpc>
                <a:spcPct val="115000"/>
              </a:lnSpc>
              <a:spcBef>
                <a:spcPts val="600"/>
              </a:spcBef>
              <a:spcAft>
                <a:spcPts val="0"/>
              </a:spcAft>
              <a:buClr>
                <a:schemeClr val="accent5"/>
              </a:buClr>
              <a:buSzPts val="1800"/>
              <a:buFont typeface="Muli"/>
              <a:buChar char="⬡"/>
              <a:defRPr sz="2400">
                <a:solidFill>
                  <a:schemeClr val="lt1"/>
                </a:solidFill>
                <a:latin typeface="Muli"/>
                <a:ea typeface="Muli"/>
                <a:cs typeface="Muli"/>
                <a:sym typeface="Muli"/>
              </a:defRPr>
            </a:lvl1pPr>
            <a:lvl2pPr marL="914400" lvl="1" indent="-381000">
              <a:lnSpc>
                <a:spcPct val="115000"/>
              </a:lnSpc>
              <a:spcBef>
                <a:spcPts val="0"/>
              </a:spcBef>
              <a:spcAft>
                <a:spcPts val="0"/>
              </a:spcAft>
              <a:buClr>
                <a:schemeClr val="accent5"/>
              </a:buClr>
              <a:buSzPts val="2400"/>
              <a:buFont typeface="Muli"/>
              <a:buChar char="∙"/>
              <a:defRPr sz="2400">
                <a:solidFill>
                  <a:schemeClr val="lt1"/>
                </a:solidFill>
                <a:latin typeface="Muli"/>
                <a:ea typeface="Muli"/>
                <a:cs typeface="Muli"/>
                <a:sym typeface="Muli"/>
              </a:defRPr>
            </a:lvl2pPr>
            <a:lvl3pPr marL="1371600" lvl="2" indent="-381000">
              <a:lnSpc>
                <a:spcPct val="115000"/>
              </a:lnSpc>
              <a:spcBef>
                <a:spcPts val="0"/>
              </a:spcBef>
              <a:spcAft>
                <a:spcPts val="0"/>
              </a:spcAft>
              <a:buClr>
                <a:schemeClr val="accent5"/>
              </a:buClr>
              <a:buSzPts val="2400"/>
              <a:buFont typeface="Muli"/>
              <a:buChar char="∙"/>
              <a:defRPr sz="2400">
                <a:solidFill>
                  <a:schemeClr val="lt1"/>
                </a:solidFill>
                <a:latin typeface="Muli"/>
                <a:ea typeface="Muli"/>
                <a:cs typeface="Muli"/>
                <a:sym typeface="Muli"/>
              </a:defRPr>
            </a:lvl3pPr>
            <a:lvl4pPr marL="1828800" lvl="3"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4pPr>
            <a:lvl5pPr marL="2286000" lvl="4"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5pPr>
            <a:lvl6pPr marL="2743200" lvl="5"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6pPr>
            <a:lvl7pPr marL="3200400" lvl="6"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7pPr>
            <a:lvl8pPr marL="3657600" lvl="7"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8pPr>
            <a:lvl9pPr marL="4114800" lvl="8" indent="-381000">
              <a:lnSpc>
                <a:spcPct val="115000"/>
              </a:lnSpc>
              <a:spcBef>
                <a:spcPts val="0"/>
              </a:spcBef>
              <a:spcAft>
                <a:spcPts val="0"/>
              </a:spcAft>
              <a:buClr>
                <a:schemeClr val="lt1"/>
              </a:buClr>
              <a:buSzPts val="2400"/>
              <a:buFont typeface="Muli"/>
              <a:buChar char="■"/>
              <a:defRPr sz="2400">
                <a:solidFill>
                  <a:schemeClr val="lt1"/>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Lexend Deca"/>
                <a:ea typeface="Lexend Deca"/>
                <a:cs typeface="Lexend Deca"/>
                <a:sym typeface="Lexend Deca"/>
              </a:defRPr>
            </a:lvl1pPr>
            <a:lvl2pPr lvl="1" algn="r">
              <a:buNone/>
              <a:defRPr sz="1300">
                <a:solidFill>
                  <a:schemeClr val="lt1"/>
                </a:solidFill>
                <a:latin typeface="Lexend Deca"/>
                <a:ea typeface="Lexend Deca"/>
                <a:cs typeface="Lexend Deca"/>
                <a:sym typeface="Lexend Deca"/>
              </a:defRPr>
            </a:lvl2pPr>
            <a:lvl3pPr lvl="2" algn="r">
              <a:buNone/>
              <a:defRPr sz="1300">
                <a:solidFill>
                  <a:schemeClr val="lt1"/>
                </a:solidFill>
                <a:latin typeface="Lexend Deca"/>
                <a:ea typeface="Lexend Deca"/>
                <a:cs typeface="Lexend Deca"/>
                <a:sym typeface="Lexend Deca"/>
              </a:defRPr>
            </a:lvl3pPr>
            <a:lvl4pPr lvl="3" algn="r">
              <a:buNone/>
              <a:defRPr sz="1300">
                <a:solidFill>
                  <a:schemeClr val="lt1"/>
                </a:solidFill>
                <a:latin typeface="Lexend Deca"/>
                <a:ea typeface="Lexend Deca"/>
                <a:cs typeface="Lexend Deca"/>
                <a:sym typeface="Lexend Deca"/>
              </a:defRPr>
            </a:lvl4pPr>
            <a:lvl5pPr lvl="4" algn="r">
              <a:buNone/>
              <a:defRPr sz="1300">
                <a:solidFill>
                  <a:schemeClr val="lt1"/>
                </a:solidFill>
                <a:latin typeface="Lexend Deca"/>
                <a:ea typeface="Lexend Deca"/>
                <a:cs typeface="Lexend Deca"/>
                <a:sym typeface="Lexend Deca"/>
              </a:defRPr>
            </a:lvl5pPr>
            <a:lvl6pPr lvl="5" algn="r">
              <a:buNone/>
              <a:defRPr sz="1300">
                <a:solidFill>
                  <a:schemeClr val="lt1"/>
                </a:solidFill>
                <a:latin typeface="Lexend Deca"/>
                <a:ea typeface="Lexend Deca"/>
                <a:cs typeface="Lexend Deca"/>
                <a:sym typeface="Lexend Deca"/>
              </a:defRPr>
            </a:lvl6pPr>
            <a:lvl7pPr lvl="6" algn="r">
              <a:buNone/>
              <a:defRPr sz="1300">
                <a:solidFill>
                  <a:schemeClr val="lt1"/>
                </a:solidFill>
                <a:latin typeface="Lexend Deca"/>
                <a:ea typeface="Lexend Deca"/>
                <a:cs typeface="Lexend Deca"/>
                <a:sym typeface="Lexend Deca"/>
              </a:defRPr>
            </a:lvl7pPr>
            <a:lvl8pPr lvl="7" algn="r">
              <a:buNone/>
              <a:defRPr sz="1300">
                <a:solidFill>
                  <a:schemeClr val="lt1"/>
                </a:solidFill>
                <a:latin typeface="Lexend Deca"/>
                <a:ea typeface="Lexend Deca"/>
                <a:cs typeface="Lexend Deca"/>
                <a:sym typeface="Lexend Deca"/>
              </a:defRPr>
            </a:lvl8pPr>
            <a:lvl9pPr lvl="8" algn="r">
              <a:buNone/>
              <a:defRPr sz="1300">
                <a:solidFill>
                  <a:schemeClr val="lt1"/>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www.cdfa.ca.gov/is/foodrecovery/#:~:text=Food%20Waste%20in%20California,tons%20of%20food%20waste%20annually"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blog.hubspot.com/sales/anatomy-of-a-perfect-business-pitch" TargetMode="External"/><Relationship Id="rId4" Type="http://schemas.openxmlformats.org/officeDocument/2006/relationships/hyperlink" Target="https://doi.org/10.3390/nu1012182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685800" y="1869575"/>
            <a:ext cx="4539000" cy="115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dk1"/>
                </a:solidFill>
              </a:rPr>
              <a:t>CREATION CURATION</a:t>
            </a:r>
            <a:endParaRPr>
              <a:solidFill>
                <a:schemeClr val="dk1"/>
              </a:solidFill>
            </a:endParaRPr>
          </a:p>
          <a:p>
            <a:pPr marL="0" lvl="0" indent="0" algn="l" rtl="0">
              <a:spcBef>
                <a:spcPts val="0"/>
              </a:spcBef>
              <a:spcAft>
                <a:spcPts val="0"/>
              </a:spcAft>
              <a:buNone/>
            </a:pPr>
            <a:endParaRPr/>
          </a:p>
        </p:txBody>
      </p:sp>
      <p:pic>
        <p:nvPicPr>
          <p:cNvPr id="61" name="Google Shape;61;p13"/>
          <p:cNvPicPr preferRelativeResize="0"/>
          <p:nvPr/>
        </p:nvPicPr>
        <p:blipFill>
          <a:blip r:embed="rId3">
            <a:alphaModFix/>
          </a:blip>
          <a:stretch>
            <a:fillRect/>
          </a:stretch>
        </p:blipFill>
        <p:spPr>
          <a:xfrm>
            <a:off x="5894475" y="1050906"/>
            <a:ext cx="1782850" cy="2031750"/>
          </a:xfrm>
          <a:prstGeom prst="rect">
            <a:avLst/>
          </a:prstGeom>
          <a:noFill/>
          <a:ln>
            <a:noFill/>
          </a:ln>
        </p:spPr>
      </p:pic>
      <p:pic>
        <p:nvPicPr>
          <p:cNvPr id="62" name="Google Shape;62;p13"/>
          <p:cNvPicPr preferRelativeResize="0"/>
          <p:nvPr/>
        </p:nvPicPr>
        <p:blipFill>
          <a:blip r:embed="rId4">
            <a:alphaModFix/>
          </a:blip>
          <a:stretch>
            <a:fillRect/>
          </a:stretch>
        </p:blipFill>
        <p:spPr>
          <a:xfrm>
            <a:off x="5320814" y="378324"/>
            <a:ext cx="662500" cy="726550"/>
          </a:xfrm>
          <a:prstGeom prst="rect">
            <a:avLst/>
          </a:prstGeom>
          <a:noFill/>
          <a:ln>
            <a:noFill/>
          </a:ln>
        </p:spPr>
      </p:pic>
      <p:pic>
        <p:nvPicPr>
          <p:cNvPr id="63" name="Google Shape;63;p13"/>
          <p:cNvPicPr preferRelativeResize="0"/>
          <p:nvPr/>
        </p:nvPicPr>
        <p:blipFill>
          <a:blip r:embed="rId5">
            <a:alphaModFix/>
          </a:blip>
          <a:stretch>
            <a:fillRect/>
          </a:stretch>
        </p:blipFill>
        <p:spPr>
          <a:xfrm>
            <a:off x="7593770" y="884611"/>
            <a:ext cx="482075" cy="525200"/>
          </a:xfrm>
          <a:prstGeom prst="rect">
            <a:avLst/>
          </a:prstGeom>
          <a:noFill/>
          <a:ln>
            <a:noFill/>
          </a:ln>
        </p:spPr>
      </p:pic>
      <p:pic>
        <p:nvPicPr>
          <p:cNvPr id="64" name="Google Shape;64;p13"/>
          <p:cNvPicPr preferRelativeResize="0"/>
          <p:nvPr/>
        </p:nvPicPr>
        <p:blipFill>
          <a:blip r:embed="rId6">
            <a:alphaModFix/>
          </a:blip>
          <a:stretch>
            <a:fillRect/>
          </a:stretch>
        </p:blipFill>
        <p:spPr>
          <a:xfrm>
            <a:off x="5621692" y="4034576"/>
            <a:ext cx="586165" cy="686300"/>
          </a:xfrm>
          <a:prstGeom prst="rect">
            <a:avLst/>
          </a:prstGeom>
          <a:noFill/>
          <a:ln>
            <a:noFill/>
          </a:ln>
        </p:spPr>
      </p:pic>
      <p:pic>
        <p:nvPicPr>
          <p:cNvPr id="65" name="Google Shape;65;p13"/>
          <p:cNvPicPr preferRelativeResize="0"/>
          <p:nvPr/>
        </p:nvPicPr>
        <p:blipFill>
          <a:blip r:embed="rId7">
            <a:alphaModFix/>
          </a:blip>
          <a:stretch>
            <a:fillRect/>
          </a:stretch>
        </p:blipFill>
        <p:spPr>
          <a:xfrm>
            <a:off x="8404399" y="3624439"/>
            <a:ext cx="321850" cy="448425"/>
          </a:xfrm>
          <a:prstGeom prst="rect">
            <a:avLst/>
          </a:prstGeom>
          <a:noFill/>
          <a:ln>
            <a:noFill/>
          </a:ln>
        </p:spPr>
      </p:pic>
      <p:pic>
        <p:nvPicPr>
          <p:cNvPr id="66" name="Google Shape;66;p13"/>
          <p:cNvPicPr preferRelativeResize="0"/>
          <p:nvPr/>
        </p:nvPicPr>
        <p:blipFill>
          <a:blip r:embed="rId7">
            <a:alphaModFix/>
          </a:blip>
          <a:stretch>
            <a:fillRect/>
          </a:stretch>
        </p:blipFill>
        <p:spPr>
          <a:xfrm>
            <a:off x="8664593" y="3757882"/>
            <a:ext cx="321850" cy="448425"/>
          </a:xfrm>
          <a:prstGeom prst="rect">
            <a:avLst/>
          </a:prstGeom>
          <a:noFill/>
          <a:ln>
            <a:noFill/>
          </a:ln>
        </p:spPr>
      </p:pic>
      <p:sp>
        <p:nvSpPr>
          <p:cNvPr id="67" name="Google Shape;67;p13"/>
          <p:cNvSpPr txBox="1"/>
          <p:nvPr/>
        </p:nvSpPr>
        <p:spPr>
          <a:xfrm>
            <a:off x="685800" y="3082650"/>
            <a:ext cx="3366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Muli"/>
                <a:ea typeface="Muli"/>
                <a:cs typeface="Muli"/>
                <a:sym typeface="Muli"/>
              </a:rPr>
              <a:t>Meal Prepping for College Students Made Easy</a:t>
            </a:r>
            <a:endParaRPr sz="1800" b="1">
              <a:solidFill>
                <a:schemeClr val="dk1"/>
              </a:solidFill>
              <a:latin typeface="Muli"/>
              <a:ea typeface="Muli"/>
              <a:cs typeface="Muli"/>
              <a:sym typeface="Muli"/>
            </a:endParaRPr>
          </a:p>
        </p:txBody>
      </p:sp>
      <p:sp>
        <p:nvSpPr>
          <p:cNvPr id="68" name="Google Shape;68;p13"/>
          <p:cNvSpPr txBox="1"/>
          <p:nvPr/>
        </p:nvSpPr>
        <p:spPr>
          <a:xfrm>
            <a:off x="2251050" y="4720875"/>
            <a:ext cx="6893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Muli"/>
                <a:ea typeface="Muli"/>
                <a:cs typeface="Muli"/>
                <a:sym typeface="Muli"/>
              </a:rPr>
              <a:t>Section A03: Fai Li, Manuel Lopez, Joan Therese Lota, Byron Torres, Annie Wu</a:t>
            </a:r>
            <a:endParaRPr>
              <a:latin typeface="Muli"/>
              <a:ea typeface="Muli"/>
              <a:cs typeface="Muli"/>
              <a:sym typeface="Muli"/>
            </a:endParaRPr>
          </a:p>
        </p:txBody>
      </p:sp>
    </p:spTree>
  </p:cSld>
  <p:clrMapOvr>
    <a:masterClrMapping/>
  </p:clrMapOvr>
  <p:transition advClick="0" advTm="30000">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ctrTitle" idx="4294967295"/>
          </p:nvPr>
        </p:nvSpPr>
        <p:spPr>
          <a:xfrm>
            <a:off x="388650" y="432500"/>
            <a:ext cx="8366700" cy="91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900">
                <a:solidFill>
                  <a:schemeClr val="dk1"/>
                </a:solidFill>
              </a:rPr>
              <a:t>Data Model / Designing Methods</a:t>
            </a:r>
            <a:endParaRPr sz="3900">
              <a:solidFill>
                <a:schemeClr val="dk1"/>
              </a:solidFill>
            </a:endParaRPr>
          </a:p>
        </p:txBody>
      </p:sp>
      <p:sp>
        <p:nvSpPr>
          <p:cNvPr id="185" name="Google Shape;185;p22"/>
          <p:cNvSpPr txBox="1">
            <a:spLocks noGrp="1"/>
          </p:cNvSpPr>
          <p:nvPr>
            <p:ph type="subTitle" idx="4294967295"/>
          </p:nvPr>
        </p:nvSpPr>
        <p:spPr>
          <a:xfrm>
            <a:off x="388650" y="1351100"/>
            <a:ext cx="4859700" cy="3001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600">
                <a:solidFill>
                  <a:schemeClr val="dk1"/>
                </a:solidFill>
              </a:rPr>
              <a:t>1. Location - App Developers + Consumer</a:t>
            </a:r>
            <a:endParaRPr sz="1600">
              <a:solidFill>
                <a:schemeClr val="dk1"/>
              </a:solidFill>
            </a:endParaRPr>
          </a:p>
          <a:p>
            <a:pPr marL="0" lvl="0" indent="0" algn="l" rtl="0">
              <a:spcBef>
                <a:spcPts val="600"/>
              </a:spcBef>
              <a:spcAft>
                <a:spcPts val="0"/>
              </a:spcAft>
              <a:buNone/>
            </a:pPr>
            <a:r>
              <a:rPr lang="en" sz="1600">
                <a:solidFill>
                  <a:schemeClr val="dk1"/>
                </a:solidFill>
              </a:rPr>
              <a:t>2. Price Ranges - App Developers + Store Websites + location</a:t>
            </a:r>
            <a:endParaRPr sz="1600">
              <a:solidFill>
                <a:schemeClr val="dk1"/>
              </a:solidFill>
            </a:endParaRPr>
          </a:p>
          <a:p>
            <a:pPr marL="0" lvl="0" indent="0" algn="l" rtl="0">
              <a:spcBef>
                <a:spcPts val="600"/>
              </a:spcBef>
              <a:spcAft>
                <a:spcPts val="0"/>
              </a:spcAft>
              <a:buNone/>
            </a:pPr>
            <a:r>
              <a:rPr lang="en" sz="1600">
                <a:solidFill>
                  <a:schemeClr val="dk1"/>
                </a:solidFill>
              </a:rPr>
              <a:t>3. Personalization - App Developers + Consumers</a:t>
            </a:r>
            <a:endParaRPr sz="1600">
              <a:solidFill>
                <a:schemeClr val="dk1"/>
              </a:solidFill>
            </a:endParaRPr>
          </a:p>
          <a:p>
            <a:pPr marL="0" lvl="0" indent="0" algn="l" rtl="0">
              <a:spcBef>
                <a:spcPts val="600"/>
              </a:spcBef>
              <a:spcAft>
                <a:spcPts val="0"/>
              </a:spcAft>
              <a:buNone/>
            </a:pPr>
            <a:r>
              <a:rPr lang="en" sz="1600">
                <a:solidFill>
                  <a:schemeClr val="dk1"/>
                </a:solidFill>
              </a:rPr>
              <a:t>4. Recipes - Recipe Websites + App Developers </a:t>
            </a:r>
            <a:endParaRPr sz="1600">
              <a:solidFill>
                <a:schemeClr val="dk1"/>
              </a:solidFill>
            </a:endParaRPr>
          </a:p>
          <a:p>
            <a:pPr marL="0" lvl="0" indent="0" algn="l" rtl="0">
              <a:spcBef>
                <a:spcPts val="600"/>
              </a:spcBef>
              <a:spcAft>
                <a:spcPts val="0"/>
              </a:spcAft>
              <a:buNone/>
            </a:pPr>
            <a:r>
              <a:rPr lang="en" sz="1600">
                <a:solidFill>
                  <a:schemeClr val="dk1"/>
                </a:solidFill>
              </a:rPr>
              <a:t>5. Run Tests - App Developers</a:t>
            </a:r>
            <a:endParaRPr sz="1600">
              <a:solidFill>
                <a:schemeClr val="dk1"/>
              </a:solidFill>
            </a:endParaRPr>
          </a:p>
          <a:p>
            <a:pPr marL="0" lvl="0" indent="0" algn="l" rtl="0">
              <a:spcBef>
                <a:spcPts val="600"/>
              </a:spcBef>
              <a:spcAft>
                <a:spcPts val="0"/>
              </a:spcAft>
              <a:buNone/>
            </a:pPr>
            <a:endParaRPr sz="1600"/>
          </a:p>
          <a:p>
            <a:pPr marL="0" lvl="0" indent="0" algn="l" rtl="0">
              <a:spcBef>
                <a:spcPts val="600"/>
              </a:spcBef>
              <a:spcAft>
                <a:spcPts val="0"/>
              </a:spcAft>
              <a:buNone/>
            </a:pPr>
            <a:endParaRPr sz="1800"/>
          </a:p>
        </p:txBody>
      </p:sp>
      <p:sp>
        <p:nvSpPr>
          <p:cNvPr id="186" name="Google Shape;186;p2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cxnSp>
        <p:nvCxnSpPr>
          <p:cNvPr id="187" name="Google Shape;187;p22"/>
          <p:cNvCxnSpPr/>
          <p:nvPr/>
        </p:nvCxnSpPr>
        <p:spPr>
          <a:xfrm>
            <a:off x="7523950" y="265773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88" name="Google Shape;188;p22"/>
          <p:cNvCxnSpPr/>
          <p:nvPr/>
        </p:nvCxnSpPr>
        <p:spPr>
          <a:xfrm flipH="1">
            <a:off x="5202700" y="2581538"/>
            <a:ext cx="936600" cy="540900"/>
          </a:xfrm>
          <a:prstGeom prst="straightConnector1">
            <a:avLst/>
          </a:prstGeom>
          <a:noFill/>
          <a:ln w="19050" cap="rnd" cmpd="sng">
            <a:solidFill>
              <a:schemeClr val="accent3"/>
            </a:solidFill>
            <a:prstDash val="dash"/>
            <a:round/>
            <a:headEnd type="none" w="med" len="med"/>
            <a:tailEnd type="none" w="med" len="med"/>
          </a:ln>
        </p:spPr>
      </p:cxnSp>
      <p:pic>
        <p:nvPicPr>
          <p:cNvPr id="189" name="Google Shape;189;p22"/>
          <p:cNvPicPr preferRelativeResize="0"/>
          <p:nvPr/>
        </p:nvPicPr>
        <p:blipFill>
          <a:blip r:embed="rId3">
            <a:alphaModFix/>
          </a:blip>
          <a:stretch>
            <a:fillRect/>
          </a:stretch>
        </p:blipFill>
        <p:spPr>
          <a:xfrm>
            <a:off x="5386900" y="2236449"/>
            <a:ext cx="3368450" cy="2513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95" name="Google Shape;195;p23"/>
          <p:cNvSpPr/>
          <p:nvPr/>
        </p:nvSpPr>
        <p:spPr>
          <a:xfrm>
            <a:off x="6554750" y="2911850"/>
            <a:ext cx="2313000" cy="161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Students Receiving Weekly Recipe Plans</a:t>
            </a:r>
            <a:endParaRPr sz="1800">
              <a:solidFill>
                <a:srgbClr val="FFFFFF"/>
              </a:solidFill>
            </a:endParaRPr>
          </a:p>
        </p:txBody>
      </p:sp>
      <p:sp>
        <p:nvSpPr>
          <p:cNvPr id="196" name="Google Shape;196;p23"/>
          <p:cNvSpPr/>
          <p:nvPr/>
        </p:nvSpPr>
        <p:spPr>
          <a:xfrm>
            <a:off x="3703309" y="1774013"/>
            <a:ext cx="1342800" cy="525300"/>
          </a:xfrm>
          <a:prstGeom prst="rect">
            <a:avLst/>
          </a:prstGeom>
          <a:solidFill>
            <a:srgbClr val="419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CREATION CURATION</a:t>
            </a:r>
            <a:endParaRPr>
              <a:solidFill>
                <a:srgbClr val="FFFFFF"/>
              </a:solidFill>
            </a:endParaRPr>
          </a:p>
        </p:txBody>
      </p:sp>
      <p:sp>
        <p:nvSpPr>
          <p:cNvPr id="197" name="Google Shape;197;p23"/>
          <p:cNvSpPr/>
          <p:nvPr/>
        </p:nvSpPr>
        <p:spPr>
          <a:xfrm>
            <a:off x="2035025" y="3586475"/>
            <a:ext cx="13428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AI Prototype</a:t>
            </a:r>
            <a:endParaRPr>
              <a:solidFill>
                <a:srgbClr val="FFFFFF"/>
              </a:solidFill>
            </a:endParaRPr>
          </a:p>
        </p:txBody>
      </p:sp>
      <p:sp>
        <p:nvSpPr>
          <p:cNvPr id="198" name="Google Shape;198;p23"/>
          <p:cNvSpPr/>
          <p:nvPr/>
        </p:nvSpPr>
        <p:spPr>
          <a:xfrm>
            <a:off x="2035037" y="1774025"/>
            <a:ext cx="1342800" cy="525300"/>
          </a:xfrm>
          <a:prstGeom prst="rect">
            <a:avLst/>
          </a:prstGeom>
          <a:solidFill>
            <a:srgbClr val="80AA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App Infrastructure</a:t>
            </a:r>
            <a:endParaRPr>
              <a:solidFill>
                <a:srgbClr val="FFFFFF"/>
              </a:solidFill>
            </a:endParaRPr>
          </a:p>
        </p:txBody>
      </p:sp>
      <p:sp>
        <p:nvSpPr>
          <p:cNvPr id="199" name="Google Shape;199;p23"/>
          <p:cNvSpPr/>
          <p:nvPr/>
        </p:nvSpPr>
        <p:spPr>
          <a:xfrm>
            <a:off x="2035037" y="558650"/>
            <a:ext cx="1342800" cy="525300"/>
          </a:xfrm>
          <a:prstGeom prst="rect">
            <a:avLst/>
          </a:prstGeom>
          <a:solidFill>
            <a:srgbClr val="80AA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Survey</a:t>
            </a:r>
            <a:endParaRPr>
              <a:solidFill>
                <a:srgbClr val="FFFFFF"/>
              </a:solidFill>
            </a:endParaRPr>
          </a:p>
        </p:txBody>
      </p:sp>
      <p:sp>
        <p:nvSpPr>
          <p:cNvPr id="200" name="Google Shape;200;p23"/>
          <p:cNvSpPr/>
          <p:nvPr/>
        </p:nvSpPr>
        <p:spPr>
          <a:xfrm>
            <a:off x="355359" y="4224538"/>
            <a:ext cx="13542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Prices of Grocery Items</a:t>
            </a:r>
            <a:endParaRPr>
              <a:solidFill>
                <a:srgbClr val="FFFFFF"/>
              </a:solidFill>
            </a:endParaRPr>
          </a:p>
        </p:txBody>
      </p:sp>
      <p:sp>
        <p:nvSpPr>
          <p:cNvPr id="201" name="Google Shape;201;p23"/>
          <p:cNvSpPr/>
          <p:nvPr/>
        </p:nvSpPr>
        <p:spPr>
          <a:xfrm>
            <a:off x="355346" y="2145338"/>
            <a:ext cx="13542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Programmers</a:t>
            </a:r>
            <a:endParaRPr>
              <a:solidFill>
                <a:srgbClr val="FFFFFF"/>
              </a:solidFill>
              <a:latin typeface="Lexend Deca"/>
              <a:ea typeface="Lexend Deca"/>
              <a:cs typeface="Lexend Deca"/>
              <a:sym typeface="Lexend Deca"/>
            </a:endParaRPr>
          </a:p>
        </p:txBody>
      </p:sp>
      <p:sp>
        <p:nvSpPr>
          <p:cNvPr id="202" name="Google Shape;202;p23"/>
          <p:cNvSpPr/>
          <p:nvPr/>
        </p:nvSpPr>
        <p:spPr>
          <a:xfrm>
            <a:off x="355345" y="3586463"/>
            <a:ext cx="13542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Recipes from Public Databases</a:t>
            </a:r>
            <a:endParaRPr>
              <a:solidFill>
                <a:srgbClr val="FFFFFF"/>
              </a:solidFill>
            </a:endParaRPr>
          </a:p>
        </p:txBody>
      </p:sp>
      <p:sp>
        <p:nvSpPr>
          <p:cNvPr id="203" name="Google Shape;203;p23"/>
          <p:cNvSpPr/>
          <p:nvPr/>
        </p:nvSpPr>
        <p:spPr>
          <a:xfrm>
            <a:off x="355345" y="1507263"/>
            <a:ext cx="13542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App Designers</a:t>
            </a:r>
            <a:endParaRPr>
              <a:solidFill>
                <a:srgbClr val="FFFFFF"/>
              </a:solidFill>
            </a:endParaRPr>
          </a:p>
        </p:txBody>
      </p:sp>
      <p:sp>
        <p:nvSpPr>
          <p:cNvPr id="204" name="Google Shape;204;p23"/>
          <p:cNvSpPr/>
          <p:nvPr/>
        </p:nvSpPr>
        <p:spPr>
          <a:xfrm>
            <a:off x="355346" y="2948388"/>
            <a:ext cx="13542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Data Scientists</a:t>
            </a:r>
            <a:endParaRPr>
              <a:solidFill>
                <a:srgbClr val="FFFFFF"/>
              </a:solidFill>
              <a:latin typeface="Lexend Deca"/>
              <a:ea typeface="Lexend Deca"/>
              <a:cs typeface="Lexend Deca"/>
              <a:sym typeface="Lexend Deca"/>
            </a:endParaRPr>
          </a:p>
        </p:txBody>
      </p:sp>
      <p:sp>
        <p:nvSpPr>
          <p:cNvPr id="205" name="Google Shape;205;p23"/>
          <p:cNvSpPr/>
          <p:nvPr/>
        </p:nvSpPr>
        <p:spPr>
          <a:xfrm>
            <a:off x="3703291" y="3586475"/>
            <a:ext cx="1342800" cy="525300"/>
          </a:xfrm>
          <a:prstGeom prst="rect">
            <a:avLst/>
          </a:prstGeom>
          <a:solidFill>
            <a:srgbClr val="80AA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Trained AI</a:t>
            </a:r>
            <a:endParaRPr>
              <a:solidFill>
                <a:srgbClr val="FFFFFF"/>
              </a:solidFill>
            </a:endParaRPr>
          </a:p>
        </p:txBody>
      </p:sp>
      <p:sp>
        <p:nvSpPr>
          <p:cNvPr id="206" name="Google Shape;206;p23"/>
          <p:cNvSpPr/>
          <p:nvPr/>
        </p:nvSpPr>
        <p:spPr>
          <a:xfrm>
            <a:off x="355345" y="558638"/>
            <a:ext cx="1354200" cy="525300"/>
          </a:xfrm>
          <a:prstGeom prst="rect">
            <a:avLst/>
          </a:prstGeom>
          <a:solidFill>
            <a:srgbClr val="8755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Survey Writers</a:t>
            </a:r>
            <a:endParaRPr>
              <a:solidFill>
                <a:srgbClr val="FFFFFF"/>
              </a:solidFill>
            </a:endParaRPr>
          </a:p>
        </p:txBody>
      </p:sp>
      <p:sp>
        <p:nvSpPr>
          <p:cNvPr id="207" name="Google Shape;207;p23"/>
          <p:cNvSpPr/>
          <p:nvPr/>
        </p:nvSpPr>
        <p:spPr>
          <a:xfrm>
            <a:off x="5371563" y="1774013"/>
            <a:ext cx="1342800" cy="525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Student Purchasing Subscription and Filling Out Survey</a:t>
            </a:r>
            <a:endParaRPr>
              <a:solidFill>
                <a:srgbClr val="FFFFFF"/>
              </a:solidFill>
            </a:endParaRPr>
          </a:p>
        </p:txBody>
      </p:sp>
      <p:sp>
        <p:nvSpPr>
          <p:cNvPr id="208" name="Google Shape;208;p23"/>
          <p:cNvSpPr/>
          <p:nvPr/>
        </p:nvSpPr>
        <p:spPr>
          <a:xfrm>
            <a:off x="7039854" y="1774025"/>
            <a:ext cx="1342800" cy="5253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AI Processing Results</a:t>
            </a:r>
            <a:endParaRPr>
              <a:solidFill>
                <a:srgbClr val="FFFFFF"/>
              </a:solidFill>
            </a:endParaRPr>
          </a:p>
        </p:txBody>
      </p:sp>
      <p:cxnSp>
        <p:nvCxnSpPr>
          <p:cNvPr id="209" name="Google Shape;209;p23"/>
          <p:cNvCxnSpPr>
            <a:stCxn id="206" idx="3"/>
            <a:endCxn id="199" idx="1"/>
          </p:cNvCxnSpPr>
          <p:nvPr/>
        </p:nvCxnSpPr>
        <p:spPr>
          <a:xfrm>
            <a:off x="1709545" y="821288"/>
            <a:ext cx="325500" cy="0"/>
          </a:xfrm>
          <a:prstGeom prst="straightConnector1">
            <a:avLst/>
          </a:prstGeom>
          <a:noFill/>
          <a:ln w="9525" cap="flat" cmpd="sng">
            <a:solidFill>
              <a:schemeClr val="dk2"/>
            </a:solidFill>
            <a:prstDash val="solid"/>
            <a:round/>
            <a:headEnd type="none" w="med" len="med"/>
            <a:tailEnd type="triangle" w="med" len="med"/>
          </a:ln>
        </p:spPr>
      </p:cxnSp>
      <p:cxnSp>
        <p:nvCxnSpPr>
          <p:cNvPr id="210" name="Google Shape;210;p23"/>
          <p:cNvCxnSpPr>
            <a:stCxn id="198" idx="3"/>
            <a:endCxn id="196" idx="1"/>
          </p:cNvCxnSpPr>
          <p:nvPr/>
        </p:nvCxnSpPr>
        <p:spPr>
          <a:xfrm>
            <a:off x="3377837" y="2036675"/>
            <a:ext cx="325500" cy="0"/>
          </a:xfrm>
          <a:prstGeom prst="straightConnector1">
            <a:avLst/>
          </a:prstGeom>
          <a:noFill/>
          <a:ln w="9525" cap="flat" cmpd="sng">
            <a:solidFill>
              <a:schemeClr val="dk2"/>
            </a:solidFill>
            <a:prstDash val="solid"/>
            <a:round/>
            <a:headEnd type="none" w="med" len="med"/>
            <a:tailEnd type="triangle" w="med" len="med"/>
          </a:ln>
        </p:spPr>
      </p:cxnSp>
      <p:cxnSp>
        <p:nvCxnSpPr>
          <p:cNvPr id="211" name="Google Shape;211;p23"/>
          <p:cNvCxnSpPr>
            <a:stCxn id="196" idx="3"/>
            <a:endCxn id="207" idx="1"/>
          </p:cNvCxnSpPr>
          <p:nvPr/>
        </p:nvCxnSpPr>
        <p:spPr>
          <a:xfrm>
            <a:off x="5046109" y="2036663"/>
            <a:ext cx="325500" cy="0"/>
          </a:xfrm>
          <a:prstGeom prst="straightConnector1">
            <a:avLst/>
          </a:prstGeom>
          <a:noFill/>
          <a:ln w="9525" cap="flat" cmpd="sng">
            <a:solidFill>
              <a:schemeClr val="dk2"/>
            </a:solidFill>
            <a:prstDash val="solid"/>
            <a:round/>
            <a:headEnd type="none" w="med" len="med"/>
            <a:tailEnd type="triangle" w="med" len="med"/>
          </a:ln>
        </p:spPr>
      </p:cxnSp>
      <p:cxnSp>
        <p:nvCxnSpPr>
          <p:cNvPr id="212" name="Google Shape;212;p23"/>
          <p:cNvCxnSpPr>
            <a:stCxn id="207" idx="3"/>
            <a:endCxn id="208" idx="1"/>
          </p:cNvCxnSpPr>
          <p:nvPr/>
        </p:nvCxnSpPr>
        <p:spPr>
          <a:xfrm>
            <a:off x="6714363" y="2036663"/>
            <a:ext cx="325500" cy="0"/>
          </a:xfrm>
          <a:prstGeom prst="straightConnector1">
            <a:avLst/>
          </a:prstGeom>
          <a:noFill/>
          <a:ln w="9525" cap="flat" cmpd="sng">
            <a:solidFill>
              <a:schemeClr val="dk2"/>
            </a:solidFill>
            <a:prstDash val="solid"/>
            <a:round/>
            <a:headEnd type="none" w="med" len="med"/>
            <a:tailEnd type="triangle" w="med" len="med"/>
          </a:ln>
        </p:spPr>
      </p:cxnSp>
      <p:cxnSp>
        <p:nvCxnSpPr>
          <p:cNvPr id="213" name="Google Shape;213;p23"/>
          <p:cNvCxnSpPr>
            <a:stCxn id="208" idx="2"/>
            <a:endCxn id="195" idx="0"/>
          </p:cNvCxnSpPr>
          <p:nvPr/>
        </p:nvCxnSpPr>
        <p:spPr>
          <a:xfrm>
            <a:off x="7711254" y="2299325"/>
            <a:ext cx="0" cy="612600"/>
          </a:xfrm>
          <a:prstGeom prst="straightConnector1">
            <a:avLst/>
          </a:prstGeom>
          <a:noFill/>
          <a:ln w="9525" cap="flat" cmpd="sng">
            <a:solidFill>
              <a:schemeClr val="dk2"/>
            </a:solidFill>
            <a:prstDash val="solid"/>
            <a:round/>
            <a:headEnd type="none" w="med" len="med"/>
            <a:tailEnd type="triangle" w="med" len="med"/>
          </a:ln>
        </p:spPr>
      </p:cxnSp>
      <p:cxnSp>
        <p:nvCxnSpPr>
          <p:cNvPr id="214" name="Google Shape;214;p23"/>
          <p:cNvCxnSpPr>
            <a:stCxn id="205" idx="0"/>
            <a:endCxn id="196" idx="2"/>
          </p:cNvCxnSpPr>
          <p:nvPr/>
        </p:nvCxnSpPr>
        <p:spPr>
          <a:xfrm rot="10800000">
            <a:off x="4374691" y="2299175"/>
            <a:ext cx="0" cy="1287300"/>
          </a:xfrm>
          <a:prstGeom prst="straightConnector1">
            <a:avLst/>
          </a:prstGeom>
          <a:noFill/>
          <a:ln w="9525" cap="flat" cmpd="sng">
            <a:solidFill>
              <a:schemeClr val="dk2"/>
            </a:solidFill>
            <a:prstDash val="solid"/>
            <a:round/>
            <a:headEnd type="none" w="med" len="med"/>
            <a:tailEnd type="triangle" w="med" len="med"/>
          </a:ln>
        </p:spPr>
      </p:cxnSp>
      <p:cxnSp>
        <p:nvCxnSpPr>
          <p:cNvPr id="215" name="Google Shape;215;p23"/>
          <p:cNvCxnSpPr>
            <a:stCxn id="197" idx="3"/>
            <a:endCxn id="205" idx="1"/>
          </p:cNvCxnSpPr>
          <p:nvPr/>
        </p:nvCxnSpPr>
        <p:spPr>
          <a:xfrm>
            <a:off x="3377825" y="3849125"/>
            <a:ext cx="325500" cy="0"/>
          </a:xfrm>
          <a:prstGeom prst="straightConnector1">
            <a:avLst/>
          </a:prstGeom>
          <a:noFill/>
          <a:ln w="9525" cap="flat" cmpd="sng">
            <a:solidFill>
              <a:schemeClr val="dk2"/>
            </a:solidFill>
            <a:prstDash val="solid"/>
            <a:round/>
            <a:headEnd type="none" w="med" len="med"/>
            <a:tailEnd type="triangle" w="med" len="med"/>
          </a:ln>
        </p:spPr>
      </p:cxnSp>
      <p:cxnSp>
        <p:nvCxnSpPr>
          <p:cNvPr id="216" name="Google Shape;216;p23"/>
          <p:cNvCxnSpPr>
            <a:stCxn id="203" idx="3"/>
            <a:endCxn id="198" idx="1"/>
          </p:cNvCxnSpPr>
          <p:nvPr/>
        </p:nvCxnSpPr>
        <p:spPr>
          <a:xfrm>
            <a:off x="1709545" y="1769913"/>
            <a:ext cx="325500" cy="266700"/>
          </a:xfrm>
          <a:prstGeom prst="straightConnector1">
            <a:avLst/>
          </a:prstGeom>
          <a:noFill/>
          <a:ln w="9525" cap="flat" cmpd="sng">
            <a:solidFill>
              <a:schemeClr val="dk2"/>
            </a:solidFill>
            <a:prstDash val="solid"/>
            <a:round/>
            <a:headEnd type="none" w="med" len="med"/>
            <a:tailEnd type="triangle" w="med" len="med"/>
          </a:ln>
        </p:spPr>
      </p:cxnSp>
      <p:cxnSp>
        <p:nvCxnSpPr>
          <p:cNvPr id="217" name="Google Shape;217;p23"/>
          <p:cNvCxnSpPr>
            <a:stCxn id="201" idx="3"/>
            <a:endCxn id="198" idx="1"/>
          </p:cNvCxnSpPr>
          <p:nvPr/>
        </p:nvCxnSpPr>
        <p:spPr>
          <a:xfrm rot="10800000" flipH="1">
            <a:off x="1709546" y="2036588"/>
            <a:ext cx="325500" cy="371400"/>
          </a:xfrm>
          <a:prstGeom prst="straightConnector1">
            <a:avLst/>
          </a:prstGeom>
          <a:noFill/>
          <a:ln w="9525" cap="flat" cmpd="sng">
            <a:solidFill>
              <a:schemeClr val="dk2"/>
            </a:solidFill>
            <a:prstDash val="solid"/>
            <a:round/>
            <a:headEnd type="none" w="med" len="med"/>
            <a:tailEnd type="triangle" w="med" len="med"/>
          </a:ln>
        </p:spPr>
      </p:cxnSp>
      <p:cxnSp>
        <p:nvCxnSpPr>
          <p:cNvPr id="218" name="Google Shape;218;p23"/>
          <p:cNvCxnSpPr>
            <a:stCxn id="201" idx="3"/>
            <a:endCxn id="197" idx="1"/>
          </p:cNvCxnSpPr>
          <p:nvPr/>
        </p:nvCxnSpPr>
        <p:spPr>
          <a:xfrm>
            <a:off x="1709546" y="2407988"/>
            <a:ext cx="325500" cy="1441200"/>
          </a:xfrm>
          <a:prstGeom prst="straightConnector1">
            <a:avLst/>
          </a:prstGeom>
          <a:noFill/>
          <a:ln w="9525" cap="flat" cmpd="sng">
            <a:solidFill>
              <a:schemeClr val="dk2"/>
            </a:solidFill>
            <a:prstDash val="solid"/>
            <a:round/>
            <a:headEnd type="none" w="med" len="med"/>
            <a:tailEnd type="triangle" w="med" len="med"/>
          </a:ln>
        </p:spPr>
      </p:cxnSp>
      <p:cxnSp>
        <p:nvCxnSpPr>
          <p:cNvPr id="219" name="Google Shape;219;p23"/>
          <p:cNvCxnSpPr>
            <a:stCxn id="204" idx="3"/>
            <a:endCxn id="197" idx="1"/>
          </p:cNvCxnSpPr>
          <p:nvPr/>
        </p:nvCxnSpPr>
        <p:spPr>
          <a:xfrm>
            <a:off x="1709546" y="3211038"/>
            <a:ext cx="325500" cy="638100"/>
          </a:xfrm>
          <a:prstGeom prst="straightConnector1">
            <a:avLst/>
          </a:prstGeom>
          <a:noFill/>
          <a:ln w="9525" cap="flat" cmpd="sng">
            <a:solidFill>
              <a:schemeClr val="dk2"/>
            </a:solidFill>
            <a:prstDash val="solid"/>
            <a:round/>
            <a:headEnd type="none" w="med" len="med"/>
            <a:tailEnd type="triangle" w="med" len="med"/>
          </a:ln>
        </p:spPr>
      </p:cxnSp>
      <p:cxnSp>
        <p:nvCxnSpPr>
          <p:cNvPr id="220" name="Google Shape;220;p23"/>
          <p:cNvCxnSpPr>
            <a:stCxn id="199" idx="3"/>
            <a:endCxn id="196" idx="0"/>
          </p:cNvCxnSpPr>
          <p:nvPr/>
        </p:nvCxnSpPr>
        <p:spPr>
          <a:xfrm>
            <a:off x="3377837" y="821300"/>
            <a:ext cx="996900" cy="952800"/>
          </a:xfrm>
          <a:prstGeom prst="straightConnector1">
            <a:avLst/>
          </a:prstGeom>
          <a:noFill/>
          <a:ln w="9525" cap="flat" cmpd="sng">
            <a:solidFill>
              <a:schemeClr val="dk2"/>
            </a:solidFill>
            <a:prstDash val="solid"/>
            <a:round/>
            <a:headEnd type="none" w="med" len="med"/>
            <a:tailEnd type="triangle" w="med" len="med"/>
          </a:ln>
        </p:spPr>
      </p:cxnSp>
      <p:cxnSp>
        <p:nvCxnSpPr>
          <p:cNvPr id="221" name="Google Shape;221;p23"/>
          <p:cNvCxnSpPr>
            <a:stCxn id="202" idx="3"/>
            <a:endCxn id="197" idx="1"/>
          </p:cNvCxnSpPr>
          <p:nvPr/>
        </p:nvCxnSpPr>
        <p:spPr>
          <a:xfrm>
            <a:off x="1709545" y="3849113"/>
            <a:ext cx="325500" cy="0"/>
          </a:xfrm>
          <a:prstGeom prst="straightConnector1">
            <a:avLst/>
          </a:prstGeom>
          <a:noFill/>
          <a:ln w="9525" cap="flat" cmpd="sng">
            <a:solidFill>
              <a:schemeClr val="dk2"/>
            </a:solidFill>
            <a:prstDash val="solid"/>
            <a:round/>
            <a:headEnd type="none" w="med" len="med"/>
            <a:tailEnd type="triangle" w="med" len="med"/>
          </a:ln>
        </p:spPr>
      </p:cxnSp>
      <p:cxnSp>
        <p:nvCxnSpPr>
          <p:cNvPr id="222" name="Google Shape;222;p23"/>
          <p:cNvCxnSpPr>
            <a:stCxn id="200" idx="3"/>
            <a:endCxn id="197" idx="1"/>
          </p:cNvCxnSpPr>
          <p:nvPr/>
        </p:nvCxnSpPr>
        <p:spPr>
          <a:xfrm rot="10800000" flipH="1">
            <a:off x="1709559" y="3849088"/>
            <a:ext cx="325500" cy="638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body" idx="1"/>
          </p:nvPr>
        </p:nvSpPr>
        <p:spPr>
          <a:xfrm>
            <a:off x="580550" y="1352550"/>
            <a:ext cx="2841000" cy="3155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solidFill>
                <a:schemeClr val="dk1"/>
              </a:solidFill>
            </a:endParaRPr>
          </a:p>
          <a:p>
            <a:pPr marL="0" lvl="0" indent="0" algn="l" rtl="0">
              <a:spcBef>
                <a:spcPts val="600"/>
              </a:spcBef>
              <a:spcAft>
                <a:spcPts val="0"/>
              </a:spcAft>
              <a:buNone/>
            </a:pPr>
            <a:r>
              <a:rPr lang="en">
                <a:solidFill>
                  <a:schemeClr val="dk1"/>
                </a:solidFill>
              </a:rPr>
              <a:t>1: Food Safety </a:t>
            </a:r>
            <a:endParaRPr>
              <a:solidFill>
                <a:schemeClr val="dk1"/>
              </a:solidFill>
            </a:endParaRPr>
          </a:p>
          <a:p>
            <a:pPr marL="0" lvl="0" indent="0" algn="l" rtl="0">
              <a:spcBef>
                <a:spcPts val="600"/>
              </a:spcBef>
              <a:spcAft>
                <a:spcPts val="0"/>
              </a:spcAft>
              <a:buNone/>
            </a:pPr>
            <a:r>
              <a:rPr lang="en">
                <a:solidFill>
                  <a:schemeClr val="dk1"/>
                </a:solidFill>
              </a:rPr>
              <a:t>2: Spoilage </a:t>
            </a:r>
            <a:endParaRPr>
              <a:solidFill>
                <a:schemeClr val="dk1"/>
              </a:solidFill>
            </a:endParaRPr>
          </a:p>
          <a:p>
            <a:pPr marL="0" lvl="0" indent="0" algn="l" rtl="0">
              <a:spcBef>
                <a:spcPts val="600"/>
              </a:spcBef>
              <a:spcAft>
                <a:spcPts val="0"/>
              </a:spcAft>
              <a:buNone/>
            </a:pPr>
            <a:r>
              <a:rPr lang="en">
                <a:solidFill>
                  <a:schemeClr val="dk1"/>
                </a:solidFill>
              </a:rPr>
              <a:t>3: Copyright </a:t>
            </a:r>
            <a:endParaRPr>
              <a:solidFill>
                <a:schemeClr val="dk1"/>
              </a:solidFill>
            </a:endParaRPr>
          </a:p>
          <a:p>
            <a:pPr marL="0" lvl="0" indent="0" algn="l" rtl="0">
              <a:spcBef>
                <a:spcPts val="600"/>
              </a:spcBef>
              <a:spcAft>
                <a:spcPts val="0"/>
              </a:spcAft>
              <a:buNone/>
            </a:pPr>
            <a:endParaRPr/>
          </a:p>
        </p:txBody>
      </p:sp>
      <p:sp>
        <p:nvSpPr>
          <p:cNvPr id="228" name="Google Shape;228;p24"/>
          <p:cNvSpPr txBox="1">
            <a:spLocks noGrp="1"/>
          </p:cNvSpPr>
          <p:nvPr>
            <p:ph type="title"/>
          </p:nvPr>
        </p:nvSpPr>
        <p:spPr>
          <a:xfrm>
            <a:off x="580550" y="205975"/>
            <a:ext cx="6098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Potential Problems:</a:t>
            </a:r>
            <a:endParaRPr>
              <a:solidFill>
                <a:schemeClr val="dk1"/>
              </a:solidFill>
            </a:endParaRPr>
          </a:p>
        </p:txBody>
      </p:sp>
      <p:sp>
        <p:nvSpPr>
          <p:cNvPr id="229" name="Google Shape;229;p24"/>
          <p:cNvSpPr txBox="1">
            <a:spLocks noGrp="1"/>
          </p:cNvSpPr>
          <p:nvPr>
            <p:ph type="body" idx="2"/>
          </p:nvPr>
        </p:nvSpPr>
        <p:spPr>
          <a:xfrm>
            <a:off x="3753943" y="1352550"/>
            <a:ext cx="2841000" cy="3155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230" name="Google Shape;230;p2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31" name="Google Shape;231;p24"/>
          <p:cNvPicPr preferRelativeResize="0"/>
          <p:nvPr/>
        </p:nvPicPr>
        <p:blipFill>
          <a:blip r:embed="rId3">
            <a:alphaModFix/>
          </a:blip>
          <a:stretch>
            <a:fillRect/>
          </a:stretch>
        </p:blipFill>
        <p:spPr>
          <a:xfrm>
            <a:off x="3753950" y="1313531"/>
            <a:ext cx="2478975" cy="1393068"/>
          </a:xfrm>
          <a:prstGeom prst="rect">
            <a:avLst/>
          </a:prstGeom>
          <a:noFill/>
          <a:ln>
            <a:noFill/>
          </a:ln>
        </p:spPr>
      </p:pic>
      <p:pic>
        <p:nvPicPr>
          <p:cNvPr id="232" name="Google Shape;232;p24"/>
          <p:cNvPicPr preferRelativeResize="0"/>
          <p:nvPr/>
        </p:nvPicPr>
        <p:blipFill rotWithShape="1">
          <a:blip r:embed="rId4">
            <a:alphaModFix/>
          </a:blip>
          <a:srcRect r="8206" b="8206"/>
          <a:stretch/>
        </p:blipFill>
        <p:spPr>
          <a:xfrm>
            <a:off x="6260112" y="2342050"/>
            <a:ext cx="2478964" cy="1324275"/>
          </a:xfrm>
          <a:prstGeom prst="rect">
            <a:avLst/>
          </a:prstGeom>
          <a:noFill/>
          <a:ln>
            <a:noFill/>
          </a:ln>
        </p:spPr>
      </p:pic>
      <p:pic>
        <p:nvPicPr>
          <p:cNvPr id="233" name="Google Shape;233;p24"/>
          <p:cNvPicPr preferRelativeResize="0"/>
          <p:nvPr/>
        </p:nvPicPr>
        <p:blipFill>
          <a:blip r:embed="rId5">
            <a:alphaModFix/>
          </a:blip>
          <a:stretch>
            <a:fillRect/>
          </a:stretch>
        </p:blipFill>
        <p:spPr>
          <a:xfrm>
            <a:off x="3753949" y="3248739"/>
            <a:ext cx="2478975" cy="1501109"/>
          </a:xfrm>
          <a:prstGeom prst="rect">
            <a:avLst/>
          </a:prstGeom>
          <a:noFill/>
          <a:ln>
            <a:noFill/>
          </a:ln>
        </p:spPr>
      </p:pic>
    </p:spTree>
  </p:cSld>
  <p:clrMapOvr>
    <a:masterClrMapping/>
  </p:clrMapOvr>
  <p:transition advClick="0" advTm="30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5"/>
          <p:cNvSpPr txBox="1">
            <a:spLocks noGrp="1"/>
          </p:cNvSpPr>
          <p:nvPr>
            <p:ph type="title"/>
          </p:nvPr>
        </p:nvSpPr>
        <p:spPr>
          <a:xfrm>
            <a:off x="580550" y="205975"/>
            <a:ext cx="64056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Suggest solutions:</a:t>
            </a:r>
            <a:r>
              <a:rPr lang="en"/>
              <a:t> </a:t>
            </a:r>
            <a:endParaRPr/>
          </a:p>
        </p:txBody>
      </p:sp>
      <p:sp>
        <p:nvSpPr>
          <p:cNvPr id="239" name="Google Shape;239;p25"/>
          <p:cNvSpPr txBox="1">
            <a:spLocks noGrp="1"/>
          </p:cNvSpPr>
          <p:nvPr>
            <p:ph type="body" idx="1"/>
          </p:nvPr>
        </p:nvSpPr>
        <p:spPr>
          <a:xfrm>
            <a:off x="580550" y="1352550"/>
            <a:ext cx="3816000" cy="3202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solidFill>
                  <a:schemeClr val="dk1"/>
                </a:solidFill>
              </a:rPr>
              <a:t>1. Caution Reminder </a:t>
            </a:r>
            <a:endParaRPr>
              <a:solidFill>
                <a:schemeClr val="dk1"/>
              </a:solidFill>
            </a:endParaRPr>
          </a:p>
          <a:p>
            <a:pPr marL="0" lvl="0" indent="0" algn="l" rtl="0">
              <a:spcBef>
                <a:spcPts val="600"/>
              </a:spcBef>
              <a:spcAft>
                <a:spcPts val="0"/>
              </a:spcAft>
              <a:buNone/>
            </a:pPr>
            <a:r>
              <a:rPr lang="en">
                <a:solidFill>
                  <a:schemeClr val="dk1"/>
                </a:solidFill>
              </a:rPr>
              <a:t>2: Customized Size of Ingredients to Prevent Food Spoilage + Ingredients Are KeyWords In Our Search Engine </a:t>
            </a:r>
            <a:endParaRPr>
              <a:solidFill>
                <a:schemeClr val="dk1"/>
              </a:solidFill>
            </a:endParaRPr>
          </a:p>
          <a:p>
            <a:pPr marL="0" lvl="0" indent="0" algn="l" rtl="0">
              <a:spcBef>
                <a:spcPts val="600"/>
              </a:spcBef>
              <a:spcAft>
                <a:spcPts val="0"/>
              </a:spcAft>
              <a:buNone/>
            </a:pPr>
            <a:r>
              <a:rPr lang="en">
                <a:solidFill>
                  <a:schemeClr val="dk1"/>
                </a:solidFill>
              </a:rPr>
              <a:t>3. We Will Use Copyright Free Recipes</a:t>
            </a:r>
            <a:endParaRPr>
              <a:solidFill>
                <a:schemeClr val="dk1"/>
              </a:solidFill>
            </a:endParaRPr>
          </a:p>
          <a:p>
            <a:pPr marL="0" lvl="0" indent="0" algn="l" rtl="0">
              <a:spcBef>
                <a:spcPts val="600"/>
              </a:spcBef>
              <a:spcAft>
                <a:spcPts val="0"/>
              </a:spcAft>
              <a:buNone/>
            </a:pPr>
            <a:r>
              <a:rPr lang="en">
                <a:solidFill>
                  <a:schemeClr val="dk1"/>
                </a:solidFill>
              </a:rPr>
              <a:t>Example: https://cookeatshare.com/popular/copyright-free-recipes </a:t>
            </a:r>
            <a:endParaRPr>
              <a:solidFill>
                <a:schemeClr val="dk1"/>
              </a:solidFill>
            </a:endParaRPr>
          </a:p>
          <a:p>
            <a:pPr marL="0" lvl="0" indent="0" algn="l" rtl="0">
              <a:spcBef>
                <a:spcPts val="600"/>
              </a:spcBef>
              <a:spcAft>
                <a:spcPts val="0"/>
              </a:spcAft>
              <a:buNone/>
            </a:pPr>
            <a:endParaRPr/>
          </a:p>
        </p:txBody>
      </p:sp>
      <p:sp>
        <p:nvSpPr>
          <p:cNvPr id="240" name="Google Shape;240;p25"/>
          <p:cNvSpPr txBox="1">
            <a:spLocks noGrp="1"/>
          </p:cNvSpPr>
          <p:nvPr>
            <p:ph type="body" idx="2"/>
          </p:nvPr>
        </p:nvSpPr>
        <p:spPr>
          <a:xfrm>
            <a:off x="9143998" y="2949175"/>
            <a:ext cx="389400" cy="634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241" name="Google Shape;241;p2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42" name="Google Shape;242;p25"/>
          <p:cNvPicPr preferRelativeResize="0"/>
          <p:nvPr/>
        </p:nvPicPr>
        <p:blipFill>
          <a:blip r:embed="rId3">
            <a:alphaModFix/>
          </a:blip>
          <a:stretch>
            <a:fillRect/>
          </a:stretch>
        </p:blipFill>
        <p:spPr>
          <a:xfrm>
            <a:off x="4431513" y="1147525"/>
            <a:ext cx="3779234" cy="1205936"/>
          </a:xfrm>
          <a:prstGeom prst="rect">
            <a:avLst/>
          </a:prstGeom>
          <a:noFill/>
          <a:ln>
            <a:noFill/>
          </a:ln>
        </p:spPr>
      </p:pic>
      <p:pic>
        <p:nvPicPr>
          <p:cNvPr id="243" name="Google Shape;243;p25"/>
          <p:cNvPicPr preferRelativeResize="0"/>
          <p:nvPr/>
        </p:nvPicPr>
        <p:blipFill>
          <a:blip r:embed="rId4">
            <a:alphaModFix/>
          </a:blip>
          <a:stretch>
            <a:fillRect/>
          </a:stretch>
        </p:blipFill>
        <p:spPr>
          <a:xfrm>
            <a:off x="5407763" y="2567550"/>
            <a:ext cx="1826750" cy="1281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6"/>
          <p:cNvSpPr txBox="1">
            <a:spLocks noGrp="1"/>
          </p:cNvSpPr>
          <p:nvPr>
            <p:ph type="title"/>
          </p:nvPr>
        </p:nvSpPr>
        <p:spPr>
          <a:xfrm>
            <a:off x="919075" y="206025"/>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General Timeline</a:t>
            </a:r>
            <a:endParaRPr>
              <a:solidFill>
                <a:schemeClr val="dk1"/>
              </a:solidFill>
            </a:endParaRPr>
          </a:p>
        </p:txBody>
      </p:sp>
      <p:sp>
        <p:nvSpPr>
          <p:cNvPr id="249" name="Google Shape;249;p26"/>
          <p:cNvSpPr/>
          <p:nvPr/>
        </p:nvSpPr>
        <p:spPr>
          <a:xfrm>
            <a:off x="8073733" y="260360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JULY</a:t>
            </a:r>
            <a:endParaRPr sz="1000">
              <a:solidFill>
                <a:schemeClr val="lt1"/>
              </a:solidFill>
              <a:latin typeface="Muli"/>
              <a:ea typeface="Muli"/>
              <a:cs typeface="Muli"/>
              <a:sym typeface="Muli"/>
            </a:endParaRPr>
          </a:p>
        </p:txBody>
      </p:sp>
      <p:sp>
        <p:nvSpPr>
          <p:cNvPr id="250" name="Google Shape;250;p26"/>
          <p:cNvSpPr/>
          <p:nvPr/>
        </p:nvSpPr>
        <p:spPr>
          <a:xfrm>
            <a:off x="7413649" y="260360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endParaRPr sz="1000">
              <a:solidFill>
                <a:schemeClr val="accent1"/>
              </a:solidFill>
              <a:latin typeface="Muli"/>
              <a:ea typeface="Muli"/>
              <a:cs typeface="Muli"/>
              <a:sym typeface="Muli"/>
            </a:endParaRPr>
          </a:p>
        </p:txBody>
      </p:sp>
      <p:sp>
        <p:nvSpPr>
          <p:cNvPr id="251" name="Google Shape;251;p26"/>
          <p:cNvSpPr/>
          <p:nvPr/>
        </p:nvSpPr>
        <p:spPr>
          <a:xfrm>
            <a:off x="6753565" y="260360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FEB</a:t>
            </a:r>
            <a:endParaRPr sz="1000">
              <a:solidFill>
                <a:schemeClr val="lt1"/>
              </a:solidFill>
              <a:latin typeface="Muli"/>
              <a:ea typeface="Muli"/>
              <a:cs typeface="Muli"/>
              <a:sym typeface="Muli"/>
            </a:endParaRPr>
          </a:p>
        </p:txBody>
      </p:sp>
      <p:sp>
        <p:nvSpPr>
          <p:cNvPr id="252" name="Google Shape;252;p26"/>
          <p:cNvSpPr/>
          <p:nvPr/>
        </p:nvSpPr>
        <p:spPr>
          <a:xfrm>
            <a:off x="6093481" y="260360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JAN</a:t>
            </a:r>
            <a:endParaRPr sz="1000">
              <a:solidFill>
                <a:schemeClr val="lt1"/>
              </a:solidFill>
              <a:latin typeface="Muli"/>
              <a:ea typeface="Muli"/>
              <a:cs typeface="Muli"/>
              <a:sym typeface="Muli"/>
            </a:endParaRPr>
          </a:p>
        </p:txBody>
      </p:sp>
      <p:sp>
        <p:nvSpPr>
          <p:cNvPr id="253" name="Google Shape;253;p26"/>
          <p:cNvSpPr/>
          <p:nvPr/>
        </p:nvSpPr>
        <p:spPr>
          <a:xfrm>
            <a:off x="5433397" y="2603600"/>
            <a:ext cx="822900" cy="393600"/>
          </a:xfrm>
          <a:prstGeom prst="homePlate">
            <a:avLst>
              <a:gd name="adj" fmla="val 32030"/>
            </a:avLst>
          </a:prstGeom>
          <a:solidFill>
            <a:schemeClr val="accent5"/>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b="1" u="sng">
                <a:solidFill>
                  <a:schemeClr val="lt1"/>
                </a:solidFill>
                <a:latin typeface="Muli"/>
                <a:ea typeface="Muli"/>
                <a:cs typeface="Muli"/>
                <a:sym typeface="Muli"/>
              </a:rPr>
              <a:t>2023</a:t>
            </a:r>
            <a:endParaRPr sz="1000" b="1" u="sng">
              <a:solidFill>
                <a:schemeClr val="lt1"/>
              </a:solidFill>
              <a:latin typeface="Muli"/>
              <a:ea typeface="Muli"/>
              <a:cs typeface="Muli"/>
              <a:sym typeface="Muli"/>
            </a:endParaRPr>
          </a:p>
        </p:txBody>
      </p:sp>
      <p:sp>
        <p:nvSpPr>
          <p:cNvPr id="254" name="Google Shape;254;p26"/>
          <p:cNvSpPr/>
          <p:nvPr/>
        </p:nvSpPr>
        <p:spPr>
          <a:xfrm>
            <a:off x="4773313" y="260360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DEC</a:t>
            </a:r>
            <a:endParaRPr sz="1000">
              <a:solidFill>
                <a:schemeClr val="lt1"/>
              </a:solidFill>
              <a:latin typeface="Muli"/>
              <a:ea typeface="Muli"/>
              <a:cs typeface="Muli"/>
              <a:sym typeface="Muli"/>
            </a:endParaRPr>
          </a:p>
        </p:txBody>
      </p:sp>
      <p:sp>
        <p:nvSpPr>
          <p:cNvPr id="255" name="Google Shape;255;p26"/>
          <p:cNvSpPr/>
          <p:nvPr/>
        </p:nvSpPr>
        <p:spPr>
          <a:xfrm>
            <a:off x="4113229" y="260360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endParaRPr sz="1000">
              <a:solidFill>
                <a:schemeClr val="lt1"/>
              </a:solidFill>
              <a:latin typeface="Muli"/>
              <a:ea typeface="Muli"/>
              <a:cs typeface="Muli"/>
              <a:sym typeface="Muli"/>
            </a:endParaRPr>
          </a:p>
        </p:txBody>
      </p:sp>
      <p:sp>
        <p:nvSpPr>
          <p:cNvPr id="256" name="Google Shape;256;p26"/>
          <p:cNvSpPr/>
          <p:nvPr/>
        </p:nvSpPr>
        <p:spPr>
          <a:xfrm>
            <a:off x="3453144" y="260360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JUL</a:t>
            </a:r>
            <a:endParaRPr sz="1000">
              <a:solidFill>
                <a:schemeClr val="lt1"/>
              </a:solidFill>
              <a:latin typeface="Muli"/>
              <a:ea typeface="Muli"/>
              <a:cs typeface="Muli"/>
              <a:sym typeface="Muli"/>
            </a:endParaRPr>
          </a:p>
        </p:txBody>
      </p:sp>
      <p:sp>
        <p:nvSpPr>
          <p:cNvPr id="257" name="Google Shape;257;p26"/>
          <p:cNvSpPr/>
          <p:nvPr/>
        </p:nvSpPr>
        <p:spPr>
          <a:xfrm>
            <a:off x="2793060" y="260360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endParaRPr sz="1000">
              <a:solidFill>
                <a:schemeClr val="lt1"/>
              </a:solidFill>
              <a:latin typeface="Muli"/>
              <a:ea typeface="Muli"/>
              <a:cs typeface="Muli"/>
              <a:sym typeface="Muli"/>
            </a:endParaRPr>
          </a:p>
        </p:txBody>
      </p:sp>
      <p:sp>
        <p:nvSpPr>
          <p:cNvPr id="258" name="Google Shape;258;p26"/>
          <p:cNvSpPr/>
          <p:nvPr/>
        </p:nvSpPr>
        <p:spPr>
          <a:xfrm>
            <a:off x="2132976" y="260360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MAR</a:t>
            </a:r>
            <a:endParaRPr sz="1000">
              <a:solidFill>
                <a:schemeClr val="lt1"/>
              </a:solidFill>
              <a:latin typeface="Muli"/>
              <a:ea typeface="Muli"/>
              <a:cs typeface="Muli"/>
              <a:sym typeface="Muli"/>
            </a:endParaRPr>
          </a:p>
        </p:txBody>
      </p:sp>
      <p:sp>
        <p:nvSpPr>
          <p:cNvPr id="259" name="Google Shape;259;p26"/>
          <p:cNvSpPr/>
          <p:nvPr/>
        </p:nvSpPr>
        <p:spPr>
          <a:xfrm>
            <a:off x="1472892" y="260360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FEB</a:t>
            </a:r>
            <a:endParaRPr sz="1000">
              <a:solidFill>
                <a:schemeClr val="lt1"/>
              </a:solidFill>
              <a:latin typeface="Muli"/>
              <a:ea typeface="Muli"/>
              <a:cs typeface="Muli"/>
              <a:sym typeface="Muli"/>
            </a:endParaRPr>
          </a:p>
        </p:txBody>
      </p:sp>
      <p:sp>
        <p:nvSpPr>
          <p:cNvPr id="260" name="Google Shape;260;p26"/>
          <p:cNvSpPr/>
          <p:nvPr/>
        </p:nvSpPr>
        <p:spPr>
          <a:xfrm>
            <a:off x="812808" y="260360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JAN</a:t>
            </a:r>
            <a:endParaRPr sz="1000">
              <a:solidFill>
                <a:schemeClr val="lt1"/>
              </a:solidFill>
              <a:latin typeface="Muli"/>
              <a:ea typeface="Muli"/>
              <a:cs typeface="Muli"/>
              <a:sym typeface="Muli"/>
            </a:endParaRPr>
          </a:p>
        </p:txBody>
      </p:sp>
      <p:sp>
        <p:nvSpPr>
          <p:cNvPr id="261" name="Google Shape;261;p26"/>
          <p:cNvSpPr/>
          <p:nvPr/>
        </p:nvSpPr>
        <p:spPr>
          <a:xfrm>
            <a:off x="338525" y="2603600"/>
            <a:ext cx="637200" cy="393600"/>
          </a:xfrm>
          <a:prstGeom prst="homePlate">
            <a:avLst>
              <a:gd name="adj" fmla="val 32030"/>
            </a:avLst>
          </a:prstGeom>
          <a:solidFill>
            <a:schemeClr val="accent5"/>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b="1" u="sng">
                <a:solidFill>
                  <a:schemeClr val="lt1"/>
                </a:solidFill>
                <a:latin typeface="Muli"/>
                <a:ea typeface="Muli"/>
                <a:cs typeface="Muli"/>
                <a:sym typeface="Muli"/>
              </a:rPr>
              <a:t>2022</a:t>
            </a:r>
            <a:endParaRPr sz="1000" b="1" u="sng">
              <a:solidFill>
                <a:schemeClr val="lt1"/>
              </a:solidFill>
            </a:endParaRPr>
          </a:p>
        </p:txBody>
      </p:sp>
      <p:cxnSp>
        <p:nvCxnSpPr>
          <p:cNvPr id="262" name="Google Shape;262;p26"/>
          <p:cNvCxnSpPr/>
          <p:nvPr/>
        </p:nvCxnSpPr>
        <p:spPr>
          <a:xfrm rot="10800000">
            <a:off x="1107448" y="2129581"/>
            <a:ext cx="0" cy="498600"/>
          </a:xfrm>
          <a:prstGeom prst="straightConnector1">
            <a:avLst/>
          </a:prstGeom>
          <a:noFill/>
          <a:ln w="9525" cap="flat" cmpd="sng">
            <a:solidFill>
              <a:schemeClr val="lt2"/>
            </a:solidFill>
            <a:prstDash val="solid"/>
            <a:round/>
            <a:headEnd type="oval" w="med" len="med"/>
            <a:tailEnd type="oval" w="med" len="med"/>
          </a:ln>
        </p:spPr>
      </p:cxnSp>
      <p:sp>
        <p:nvSpPr>
          <p:cNvPr id="263" name="Google Shape;263;p26"/>
          <p:cNvSpPr txBox="1"/>
          <p:nvPr/>
        </p:nvSpPr>
        <p:spPr>
          <a:xfrm>
            <a:off x="462900" y="1574850"/>
            <a:ext cx="13152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Planning Stage:</a:t>
            </a: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r>
              <a:rPr lang="en" sz="900">
                <a:solidFill>
                  <a:schemeClr val="dk1"/>
                </a:solidFill>
                <a:latin typeface="Muli"/>
                <a:ea typeface="Muli"/>
                <a:cs typeface="Muli"/>
                <a:sym typeface="Muli"/>
              </a:rPr>
              <a:t>Establishing expectations on budget, a monthly timeline, and milestones  </a:t>
            </a: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264" name="Google Shape;264;p26"/>
          <p:cNvCxnSpPr/>
          <p:nvPr/>
        </p:nvCxnSpPr>
        <p:spPr>
          <a:xfrm rot="10800000">
            <a:off x="2428683" y="2129581"/>
            <a:ext cx="0" cy="498600"/>
          </a:xfrm>
          <a:prstGeom prst="straightConnector1">
            <a:avLst/>
          </a:prstGeom>
          <a:noFill/>
          <a:ln w="9525" cap="flat" cmpd="sng">
            <a:solidFill>
              <a:schemeClr val="lt2"/>
            </a:solidFill>
            <a:prstDash val="solid"/>
            <a:round/>
            <a:headEnd type="oval" w="med" len="med"/>
            <a:tailEnd type="oval" w="med" len="med"/>
          </a:ln>
        </p:spPr>
      </p:cxnSp>
      <p:cxnSp>
        <p:nvCxnSpPr>
          <p:cNvPr id="265" name="Google Shape;265;p26"/>
          <p:cNvCxnSpPr/>
          <p:nvPr/>
        </p:nvCxnSpPr>
        <p:spPr>
          <a:xfrm rot="10800000">
            <a:off x="1778212" y="2972619"/>
            <a:ext cx="0" cy="498600"/>
          </a:xfrm>
          <a:prstGeom prst="straightConnector1">
            <a:avLst/>
          </a:prstGeom>
          <a:noFill/>
          <a:ln w="9525" cap="flat" cmpd="sng">
            <a:solidFill>
              <a:schemeClr val="lt2"/>
            </a:solidFill>
            <a:prstDash val="solid"/>
            <a:round/>
            <a:headEnd type="oval" w="med" len="med"/>
            <a:tailEnd type="oval" w="med" len="med"/>
          </a:ln>
        </p:spPr>
      </p:cxnSp>
      <p:sp>
        <p:nvSpPr>
          <p:cNvPr id="266" name="Google Shape;266;p26"/>
          <p:cNvSpPr txBox="1"/>
          <p:nvPr/>
        </p:nvSpPr>
        <p:spPr>
          <a:xfrm>
            <a:off x="462900" y="3495800"/>
            <a:ext cx="28188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Business Analysis:</a:t>
            </a:r>
            <a:endParaRPr sz="900" b="1" u="sng">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Meet with business analysis specialists and developers to create solutions from our idea</a:t>
            </a:r>
            <a:endParaRPr sz="900">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Contact bank for loan offers to establish baseline funding. </a:t>
            </a:r>
            <a:endParaRPr sz="900">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Present our project to private investors for additional funding offering future stockholder equity.  </a:t>
            </a:r>
            <a:endParaRPr sz="900">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Publicize internship opportunities for student ambassadors (for student input/future promotion opportunities)</a:t>
            </a:r>
            <a:endParaRPr sz="900">
              <a:solidFill>
                <a:schemeClr val="lt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267" name="Google Shape;267;p26"/>
          <p:cNvCxnSpPr/>
          <p:nvPr/>
        </p:nvCxnSpPr>
        <p:spPr>
          <a:xfrm rot="10800000">
            <a:off x="5754699" y="2972619"/>
            <a:ext cx="0" cy="498600"/>
          </a:xfrm>
          <a:prstGeom prst="straightConnector1">
            <a:avLst/>
          </a:prstGeom>
          <a:noFill/>
          <a:ln w="9525" cap="flat" cmpd="sng">
            <a:solidFill>
              <a:schemeClr val="lt2"/>
            </a:solidFill>
            <a:prstDash val="solid"/>
            <a:round/>
            <a:headEnd type="oval" w="med" len="med"/>
            <a:tailEnd type="oval" w="med" len="med"/>
          </a:ln>
        </p:spPr>
      </p:cxnSp>
      <p:sp>
        <p:nvSpPr>
          <p:cNvPr id="268" name="Google Shape;268;p26"/>
          <p:cNvSpPr txBox="1"/>
          <p:nvPr/>
        </p:nvSpPr>
        <p:spPr>
          <a:xfrm>
            <a:off x="5313250" y="3495800"/>
            <a:ext cx="9669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Finalizing App:</a:t>
            </a:r>
            <a:endParaRPr sz="900" b="1" u="sng">
              <a:solidFill>
                <a:schemeClr val="dk1"/>
              </a:solidFill>
              <a:latin typeface="Muli"/>
              <a:ea typeface="Muli"/>
              <a:cs typeface="Muli"/>
              <a:sym typeface="Muli"/>
            </a:endParaRPr>
          </a:p>
          <a:p>
            <a:pPr marL="0" lvl="0" indent="0" algn="l" rtl="0">
              <a:spcBef>
                <a:spcPts val="0"/>
              </a:spcBef>
              <a:spcAft>
                <a:spcPts val="0"/>
              </a:spcAft>
              <a:buNone/>
            </a:pPr>
            <a:r>
              <a:rPr lang="en" sz="900">
                <a:solidFill>
                  <a:schemeClr val="dk1"/>
                </a:solidFill>
                <a:latin typeface="Muli"/>
                <a:ea typeface="Muli"/>
                <a:cs typeface="Muli"/>
                <a:sym typeface="Muli"/>
              </a:rPr>
              <a:t>Fix any problems in the app identified during testing </a:t>
            </a: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269" name="Google Shape;269;p26"/>
          <p:cNvCxnSpPr/>
          <p:nvPr/>
        </p:nvCxnSpPr>
        <p:spPr>
          <a:xfrm rot="10800000">
            <a:off x="5060045" y="2129581"/>
            <a:ext cx="0" cy="498600"/>
          </a:xfrm>
          <a:prstGeom prst="straightConnector1">
            <a:avLst/>
          </a:prstGeom>
          <a:noFill/>
          <a:ln w="9525" cap="flat" cmpd="sng">
            <a:solidFill>
              <a:schemeClr val="lt2"/>
            </a:solidFill>
            <a:prstDash val="solid"/>
            <a:round/>
            <a:headEnd type="oval" w="med" len="med"/>
            <a:tailEnd type="oval" w="med" len="med"/>
          </a:ln>
        </p:spPr>
      </p:cxnSp>
      <p:sp>
        <p:nvSpPr>
          <p:cNvPr id="270" name="Google Shape;270;p26"/>
          <p:cNvSpPr txBox="1"/>
          <p:nvPr/>
        </p:nvSpPr>
        <p:spPr>
          <a:xfrm>
            <a:off x="4270525" y="1566813"/>
            <a:ext cx="1828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lvl="0" indent="0" algn="l" rtl="0">
              <a:spcBef>
                <a:spcPts val="0"/>
              </a:spcBef>
              <a:spcAft>
                <a:spcPts val="0"/>
              </a:spcAft>
              <a:buNone/>
            </a:pPr>
            <a:r>
              <a:rPr lang="en" sz="900" b="1" u="sng">
                <a:solidFill>
                  <a:schemeClr val="dk1"/>
                </a:solidFill>
                <a:latin typeface="Muli"/>
                <a:ea typeface="Muli"/>
                <a:cs typeface="Muli"/>
                <a:sym typeface="Muli"/>
              </a:rPr>
              <a:t>Pilot Testing before launching:</a:t>
            </a:r>
            <a:endParaRPr sz="900" b="1" u="sng">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Launch beta version of app</a:t>
            </a:r>
            <a:endParaRPr sz="900">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Review student input for beta version</a:t>
            </a:r>
            <a:endParaRPr sz="900" b="1" u="sng">
              <a:solidFill>
                <a:schemeClr val="dk1"/>
              </a:solidFill>
              <a:latin typeface="Muli"/>
              <a:ea typeface="Muli"/>
              <a:cs typeface="Muli"/>
              <a:sym typeface="Muli"/>
            </a:endParaRPr>
          </a:p>
        </p:txBody>
      </p:sp>
      <p:cxnSp>
        <p:nvCxnSpPr>
          <p:cNvPr id="271" name="Google Shape;271;p26"/>
          <p:cNvCxnSpPr/>
          <p:nvPr/>
        </p:nvCxnSpPr>
        <p:spPr>
          <a:xfrm rot="10800000">
            <a:off x="7065783" y="2137606"/>
            <a:ext cx="0" cy="498600"/>
          </a:xfrm>
          <a:prstGeom prst="straightConnector1">
            <a:avLst/>
          </a:prstGeom>
          <a:noFill/>
          <a:ln w="9525" cap="flat" cmpd="sng">
            <a:solidFill>
              <a:schemeClr val="lt2"/>
            </a:solidFill>
            <a:prstDash val="solid"/>
            <a:round/>
            <a:headEnd type="oval" w="med" len="med"/>
            <a:tailEnd type="oval" w="med" len="med"/>
          </a:ln>
        </p:spPr>
      </p:cxnSp>
      <p:sp>
        <p:nvSpPr>
          <p:cNvPr id="272" name="Google Shape;272;p26"/>
          <p:cNvSpPr txBox="1"/>
          <p:nvPr/>
        </p:nvSpPr>
        <p:spPr>
          <a:xfrm>
            <a:off x="6465850" y="1574850"/>
            <a:ext cx="19476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lvl="0" indent="0" algn="l" rtl="0">
              <a:spcBef>
                <a:spcPts val="0"/>
              </a:spcBef>
              <a:spcAft>
                <a:spcPts val="0"/>
              </a:spcAft>
              <a:buNone/>
            </a:pPr>
            <a:r>
              <a:rPr lang="en" sz="900" b="1" u="sng">
                <a:solidFill>
                  <a:schemeClr val="dk1"/>
                </a:solidFill>
                <a:latin typeface="Muli"/>
                <a:ea typeface="Muli"/>
                <a:cs typeface="Muli"/>
                <a:sym typeface="Muli"/>
              </a:rPr>
              <a:t>App Launch &amp; Additional Development:</a:t>
            </a:r>
            <a:endParaRPr sz="900" b="1" u="sng">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Launch app in the Apple Store and Google Play Store </a:t>
            </a:r>
            <a:endParaRPr sz="900">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Start advertising app (e.g. student ambassadors via social media, commercials, ads, etc)</a:t>
            </a:r>
            <a:endParaRPr sz="900">
              <a:solidFill>
                <a:schemeClr val="dk1"/>
              </a:solidFill>
              <a:latin typeface="Muli"/>
              <a:ea typeface="Muli"/>
              <a:cs typeface="Muli"/>
              <a:sym typeface="Muli"/>
            </a:endParaRPr>
          </a:p>
        </p:txBody>
      </p:sp>
      <p:cxnSp>
        <p:nvCxnSpPr>
          <p:cNvPr id="273" name="Google Shape;273;p26"/>
          <p:cNvCxnSpPr/>
          <p:nvPr/>
        </p:nvCxnSpPr>
        <p:spPr>
          <a:xfrm rot="10800000">
            <a:off x="8351087" y="3009482"/>
            <a:ext cx="0" cy="498600"/>
          </a:xfrm>
          <a:prstGeom prst="straightConnector1">
            <a:avLst/>
          </a:prstGeom>
          <a:noFill/>
          <a:ln w="9525" cap="flat" cmpd="sng">
            <a:solidFill>
              <a:schemeClr val="lt2"/>
            </a:solidFill>
            <a:prstDash val="solid"/>
            <a:round/>
            <a:headEnd type="oval" w="med" len="med"/>
            <a:tailEnd type="oval" w="med" len="med"/>
          </a:ln>
        </p:spPr>
      </p:cxnSp>
      <p:sp>
        <p:nvSpPr>
          <p:cNvPr id="274" name="Google Shape;274;p26"/>
          <p:cNvSpPr txBox="1"/>
          <p:nvPr/>
        </p:nvSpPr>
        <p:spPr>
          <a:xfrm>
            <a:off x="7588775" y="3520350"/>
            <a:ext cx="1524600" cy="805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u="sng">
                <a:solidFill>
                  <a:schemeClr val="dk1"/>
                </a:solidFill>
                <a:latin typeface="Muli"/>
                <a:ea typeface="Muli"/>
                <a:cs typeface="Muli"/>
                <a:sym typeface="Muli"/>
              </a:rPr>
              <a:t>App Updates:</a:t>
            </a:r>
            <a:endParaRPr sz="900" b="1" u="sng">
              <a:solidFill>
                <a:schemeClr val="dk1"/>
              </a:solidFill>
              <a:latin typeface="Muli"/>
              <a:ea typeface="Muli"/>
              <a:cs typeface="Muli"/>
              <a:sym typeface="Muli"/>
            </a:endParaRPr>
          </a:p>
          <a:p>
            <a:pPr marL="0" lvl="0" indent="0" algn="l" rtl="0">
              <a:spcBef>
                <a:spcPts val="0"/>
              </a:spcBef>
              <a:spcAft>
                <a:spcPts val="0"/>
              </a:spcAft>
              <a:buNone/>
            </a:pPr>
            <a:r>
              <a:rPr lang="en" sz="900">
                <a:solidFill>
                  <a:schemeClr val="dk1"/>
                </a:solidFill>
                <a:latin typeface="Muli"/>
                <a:ea typeface="Muli"/>
                <a:cs typeface="Muli"/>
                <a:sym typeface="Muli"/>
              </a:rPr>
              <a:t>Any reviews done by consumers will be taken into consideration to improve the experience using the app </a:t>
            </a:r>
            <a:endParaRPr sz="900">
              <a:solidFill>
                <a:schemeClr val="lt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275" name="Google Shape;275;p26"/>
          <p:cNvCxnSpPr/>
          <p:nvPr/>
        </p:nvCxnSpPr>
        <p:spPr>
          <a:xfrm rot="10800000">
            <a:off x="3752674" y="2972619"/>
            <a:ext cx="0" cy="498600"/>
          </a:xfrm>
          <a:prstGeom prst="straightConnector1">
            <a:avLst/>
          </a:prstGeom>
          <a:noFill/>
          <a:ln w="9525" cap="flat" cmpd="sng">
            <a:solidFill>
              <a:schemeClr val="lt2"/>
            </a:solidFill>
            <a:prstDash val="solid"/>
            <a:round/>
            <a:headEnd type="oval" w="med" len="med"/>
            <a:tailEnd type="oval" w="med" len="med"/>
          </a:ln>
        </p:spPr>
      </p:cxnSp>
      <p:sp>
        <p:nvSpPr>
          <p:cNvPr id="276" name="Google Shape;276;p26"/>
          <p:cNvSpPr txBox="1"/>
          <p:nvPr/>
        </p:nvSpPr>
        <p:spPr>
          <a:xfrm>
            <a:off x="3521925" y="3500575"/>
            <a:ext cx="966900" cy="533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u="sng">
                <a:solidFill>
                  <a:schemeClr val="dk1"/>
                </a:solidFill>
                <a:latin typeface="Muli"/>
                <a:ea typeface="Muli"/>
                <a:cs typeface="Muli"/>
                <a:sym typeface="Muli"/>
              </a:rPr>
              <a:t>Application Development</a:t>
            </a: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sp>
        <p:nvSpPr>
          <p:cNvPr id="277" name="Google Shape;277;p26"/>
          <p:cNvSpPr txBox="1"/>
          <p:nvPr/>
        </p:nvSpPr>
        <p:spPr>
          <a:xfrm>
            <a:off x="2056025" y="1566813"/>
            <a:ext cx="13152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Design and Pre-development:</a:t>
            </a: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r>
              <a:rPr lang="en" sz="900">
                <a:solidFill>
                  <a:schemeClr val="dk1"/>
                </a:solidFill>
                <a:latin typeface="Muli"/>
                <a:ea typeface="Muli"/>
                <a:cs typeface="Muli"/>
                <a:sym typeface="Muli"/>
              </a:rPr>
              <a:t>Work along app developers to design application</a:t>
            </a:r>
            <a:endParaRPr sz="900">
              <a:solidFill>
                <a:schemeClr val="lt1"/>
              </a:solidFill>
              <a:latin typeface="Muli"/>
              <a:ea typeface="Muli"/>
              <a:cs typeface="Muli"/>
              <a:sym typeface="Muli"/>
            </a:endParaRPr>
          </a:p>
        </p:txBody>
      </p:sp>
      <p:sp>
        <p:nvSpPr>
          <p:cNvPr id="278" name="Google Shape;278;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7"/>
          <p:cNvSpPr txBox="1">
            <a:spLocks noGrp="1"/>
          </p:cNvSpPr>
          <p:nvPr>
            <p:ph type="title"/>
          </p:nvPr>
        </p:nvSpPr>
        <p:spPr>
          <a:xfrm>
            <a:off x="919075" y="206025"/>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General Timeline</a:t>
            </a:r>
            <a:endParaRPr>
              <a:solidFill>
                <a:schemeClr val="dk1"/>
              </a:solidFill>
            </a:endParaRPr>
          </a:p>
        </p:txBody>
      </p:sp>
      <p:sp>
        <p:nvSpPr>
          <p:cNvPr id="284" name="Google Shape;284;p27"/>
          <p:cNvSpPr/>
          <p:nvPr/>
        </p:nvSpPr>
        <p:spPr>
          <a:xfrm>
            <a:off x="8073733" y="260360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JULY</a:t>
            </a:r>
            <a:endParaRPr sz="1000">
              <a:solidFill>
                <a:schemeClr val="lt1"/>
              </a:solidFill>
              <a:latin typeface="Muli"/>
              <a:ea typeface="Muli"/>
              <a:cs typeface="Muli"/>
              <a:sym typeface="Muli"/>
            </a:endParaRPr>
          </a:p>
        </p:txBody>
      </p:sp>
      <p:sp>
        <p:nvSpPr>
          <p:cNvPr id="285" name="Google Shape;285;p27"/>
          <p:cNvSpPr/>
          <p:nvPr/>
        </p:nvSpPr>
        <p:spPr>
          <a:xfrm>
            <a:off x="7413649" y="260360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endParaRPr sz="1000">
              <a:solidFill>
                <a:schemeClr val="accent1"/>
              </a:solidFill>
              <a:latin typeface="Muli"/>
              <a:ea typeface="Muli"/>
              <a:cs typeface="Muli"/>
              <a:sym typeface="Muli"/>
            </a:endParaRPr>
          </a:p>
        </p:txBody>
      </p:sp>
      <p:sp>
        <p:nvSpPr>
          <p:cNvPr id="286" name="Google Shape;286;p27"/>
          <p:cNvSpPr/>
          <p:nvPr/>
        </p:nvSpPr>
        <p:spPr>
          <a:xfrm>
            <a:off x="6753565" y="2603600"/>
            <a:ext cx="822900" cy="393600"/>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FEB</a:t>
            </a:r>
            <a:endParaRPr sz="1000">
              <a:solidFill>
                <a:schemeClr val="lt1"/>
              </a:solidFill>
              <a:latin typeface="Muli"/>
              <a:ea typeface="Muli"/>
              <a:cs typeface="Muli"/>
              <a:sym typeface="Muli"/>
            </a:endParaRPr>
          </a:p>
        </p:txBody>
      </p:sp>
      <p:sp>
        <p:nvSpPr>
          <p:cNvPr id="287" name="Google Shape;287;p27"/>
          <p:cNvSpPr/>
          <p:nvPr/>
        </p:nvSpPr>
        <p:spPr>
          <a:xfrm>
            <a:off x="6093481" y="260360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JAN</a:t>
            </a:r>
            <a:endParaRPr sz="1000">
              <a:solidFill>
                <a:schemeClr val="lt1"/>
              </a:solidFill>
              <a:latin typeface="Muli"/>
              <a:ea typeface="Muli"/>
              <a:cs typeface="Muli"/>
              <a:sym typeface="Muli"/>
            </a:endParaRPr>
          </a:p>
        </p:txBody>
      </p:sp>
      <p:sp>
        <p:nvSpPr>
          <p:cNvPr id="288" name="Google Shape;288;p27"/>
          <p:cNvSpPr/>
          <p:nvPr/>
        </p:nvSpPr>
        <p:spPr>
          <a:xfrm>
            <a:off x="5433397" y="2603600"/>
            <a:ext cx="822900" cy="393600"/>
          </a:xfrm>
          <a:prstGeom prst="homePlate">
            <a:avLst>
              <a:gd name="adj" fmla="val 32030"/>
            </a:avLst>
          </a:prstGeom>
          <a:solidFill>
            <a:schemeClr val="accent5"/>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b="1" u="sng">
                <a:solidFill>
                  <a:schemeClr val="lt1"/>
                </a:solidFill>
                <a:latin typeface="Muli"/>
                <a:ea typeface="Muli"/>
                <a:cs typeface="Muli"/>
                <a:sym typeface="Muli"/>
              </a:rPr>
              <a:t>2023</a:t>
            </a:r>
            <a:endParaRPr sz="1000" b="1" u="sng">
              <a:solidFill>
                <a:schemeClr val="lt1"/>
              </a:solidFill>
              <a:latin typeface="Muli"/>
              <a:ea typeface="Muli"/>
              <a:cs typeface="Muli"/>
              <a:sym typeface="Muli"/>
            </a:endParaRPr>
          </a:p>
        </p:txBody>
      </p:sp>
      <p:sp>
        <p:nvSpPr>
          <p:cNvPr id="289" name="Google Shape;289;p27"/>
          <p:cNvSpPr/>
          <p:nvPr/>
        </p:nvSpPr>
        <p:spPr>
          <a:xfrm>
            <a:off x="4773313" y="2603600"/>
            <a:ext cx="822900" cy="393600"/>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DEC</a:t>
            </a:r>
            <a:endParaRPr sz="1000">
              <a:solidFill>
                <a:schemeClr val="lt1"/>
              </a:solidFill>
              <a:latin typeface="Muli"/>
              <a:ea typeface="Muli"/>
              <a:cs typeface="Muli"/>
              <a:sym typeface="Muli"/>
            </a:endParaRPr>
          </a:p>
        </p:txBody>
      </p:sp>
      <p:sp>
        <p:nvSpPr>
          <p:cNvPr id="290" name="Google Shape;290;p27"/>
          <p:cNvSpPr/>
          <p:nvPr/>
        </p:nvSpPr>
        <p:spPr>
          <a:xfrm>
            <a:off x="4113229" y="260360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endParaRPr sz="1000">
              <a:solidFill>
                <a:schemeClr val="lt1"/>
              </a:solidFill>
              <a:latin typeface="Muli"/>
              <a:ea typeface="Muli"/>
              <a:cs typeface="Muli"/>
              <a:sym typeface="Muli"/>
            </a:endParaRPr>
          </a:p>
        </p:txBody>
      </p:sp>
      <p:sp>
        <p:nvSpPr>
          <p:cNvPr id="291" name="Google Shape;291;p27"/>
          <p:cNvSpPr/>
          <p:nvPr/>
        </p:nvSpPr>
        <p:spPr>
          <a:xfrm>
            <a:off x="3453144" y="260360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JUL</a:t>
            </a:r>
            <a:endParaRPr sz="1000">
              <a:solidFill>
                <a:schemeClr val="lt1"/>
              </a:solidFill>
              <a:latin typeface="Muli"/>
              <a:ea typeface="Muli"/>
              <a:cs typeface="Muli"/>
              <a:sym typeface="Muli"/>
            </a:endParaRPr>
          </a:p>
        </p:txBody>
      </p:sp>
      <p:sp>
        <p:nvSpPr>
          <p:cNvPr id="292" name="Google Shape;292;p27"/>
          <p:cNvSpPr/>
          <p:nvPr/>
        </p:nvSpPr>
        <p:spPr>
          <a:xfrm>
            <a:off x="2793060" y="2603600"/>
            <a:ext cx="822900" cy="393600"/>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endParaRPr sz="1000">
              <a:solidFill>
                <a:schemeClr val="lt1"/>
              </a:solidFill>
              <a:latin typeface="Muli"/>
              <a:ea typeface="Muli"/>
              <a:cs typeface="Muli"/>
              <a:sym typeface="Muli"/>
            </a:endParaRPr>
          </a:p>
        </p:txBody>
      </p:sp>
      <p:sp>
        <p:nvSpPr>
          <p:cNvPr id="293" name="Google Shape;293;p27"/>
          <p:cNvSpPr/>
          <p:nvPr/>
        </p:nvSpPr>
        <p:spPr>
          <a:xfrm>
            <a:off x="2132976" y="260360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MAR</a:t>
            </a:r>
            <a:endParaRPr sz="1000">
              <a:solidFill>
                <a:schemeClr val="lt1"/>
              </a:solidFill>
              <a:latin typeface="Muli"/>
              <a:ea typeface="Muli"/>
              <a:cs typeface="Muli"/>
              <a:sym typeface="Muli"/>
            </a:endParaRPr>
          </a:p>
        </p:txBody>
      </p:sp>
      <p:sp>
        <p:nvSpPr>
          <p:cNvPr id="294" name="Google Shape;294;p27"/>
          <p:cNvSpPr/>
          <p:nvPr/>
        </p:nvSpPr>
        <p:spPr>
          <a:xfrm>
            <a:off x="1472892" y="260360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FEB</a:t>
            </a:r>
            <a:endParaRPr sz="1000">
              <a:solidFill>
                <a:schemeClr val="lt1"/>
              </a:solidFill>
              <a:latin typeface="Muli"/>
              <a:ea typeface="Muli"/>
              <a:cs typeface="Muli"/>
              <a:sym typeface="Muli"/>
            </a:endParaRPr>
          </a:p>
        </p:txBody>
      </p:sp>
      <p:sp>
        <p:nvSpPr>
          <p:cNvPr id="295" name="Google Shape;295;p27"/>
          <p:cNvSpPr/>
          <p:nvPr/>
        </p:nvSpPr>
        <p:spPr>
          <a:xfrm>
            <a:off x="812808" y="260360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1000">
                <a:solidFill>
                  <a:schemeClr val="lt1"/>
                </a:solidFill>
                <a:latin typeface="Muli"/>
                <a:ea typeface="Muli"/>
                <a:cs typeface="Muli"/>
                <a:sym typeface="Muli"/>
              </a:rPr>
              <a:t>JAN</a:t>
            </a:r>
            <a:endParaRPr sz="1000">
              <a:solidFill>
                <a:schemeClr val="lt1"/>
              </a:solidFill>
              <a:latin typeface="Muli"/>
              <a:ea typeface="Muli"/>
              <a:cs typeface="Muli"/>
              <a:sym typeface="Muli"/>
            </a:endParaRPr>
          </a:p>
        </p:txBody>
      </p:sp>
      <p:sp>
        <p:nvSpPr>
          <p:cNvPr id="296" name="Google Shape;296;p27"/>
          <p:cNvSpPr/>
          <p:nvPr/>
        </p:nvSpPr>
        <p:spPr>
          <a:xfrm>
            <a:off x="338525" y="2603600"/>
            <a:ext cx="637200" cy="393600"/>
          </a:xfrm>
          <a:prstGeom prst="homePlate">
            <a:avLst>
              <a:gd name="adj" fmla="val 32030"/>
            </a:avLst>
          </a:prstGeom>
          <a:solidFill>
            <a:schemeClr val="accent5"/>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b="1" u="sng">
                <a:solidFill>
                  <a:schemeClr val="lt1"/>
                </a:solidFill>
                <a:latin typeface="Muli"/>
                <a:ea typeface="Muli"/>
                <a:cs typeface="Muli"/>
                <a:sym typeface="Muli"/>
              </a:rPr>
              <a:t>2022</a:t>
            </a:r>
            <a:endParaRPr sz="1000" b="1" u="sng">
              <a:solidFill>
                <a:schemeClr val="lt1"/>
              </a:solidFill>
            </a:endParaRPr>
          </a:p>
        </p:txBody>
      </p:sp>
      <p:cxnSp>
        <p:nvCxnSpPr>
          <p:cNvPr id="297" name="Google Shape;297;p27"/>
          <p:cNvCxnSpPr/>
          <p:nvPr/>
        </p:nvCxnSpPr>
        <p:spPr>
          <a:xfrm rot="10800000">
            <a:off x="1107448" y="2129581"/>
            <a:ext cx="0" cy="498600"/>
          </a:xfrm>
          <a:prstGeom prst="straightConnector1">
            <a:avLst/>
          </a:prstGeom>
          <a:noFill/>
          <a:ln w="9525" cap="flat" cmpd="sng">
            <a:solidFill>
              <a:schemeClr val="lt2"/>
            </a:solidFill>
            <a:prstDash val="solid"/>
            <a:round/>
            <a:headEnd type="oval" w="med" len="med"/>
            <a:tailEnd type="oval" w="med" len="med"/>
          </a:ln>
        </p:spPr>
      </p:cxnSp>
      <p:sp>
        <p:nvSpPr>
          <p:cNvPr id="298" name="Google Shape;298;p27"/>
          <p:cNvSpPr txBox="1"/>
          <p:nvPr/>
        </p:nvSpPr>
        <p:spPr>
          <a:xfrm>
            <a:off x="462900" y="1574850"/>
            <a:ext cx="13152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Planning Stage:</a:t>
            </a: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r>
              <a:rPr lang="en" sz="900">
                <a:solidFill>
                  <a:schemeClr val="dk1"/>
                </a:solidFill>
                <a:latin typeface="Muli"/>
                <a:ea typeface="Muli"/>
                <a:cs typeface="Muli"/>
                <a:sym typeface="Muli"/>
              </a:rPr>
              <a:t>Establishing expectations on budget, a monthly timeline, and milestones  </a:t>
            </a: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299" name="Google Shape;299;p27"/>
          <p:cNvCxnSpPr/>
          <p:nvPr/>
        </p:nvCxnSpPr>
        <p:spPr>
          <a:xfrm rot="10800000">
            <a:off x="2428683" y="2129581"/>
            <a:ext cx="0" cy="498600"/>
          </a:xfrm>
          <a:prstGeom prst="straightConnector1">
            <a:avLst/>
          </a:prstGeom>
          <a:noFill/>
          <a:ln w="9525" cap="flat" cmpd="sng">
            <a:solidFill>
              <a:schemeClr val="lt2"/>
            </a:solidFill>
            <a:prstDash val="solid"/>
            <a:round/>
            <a:headEnd type="oval" w="med" len="med"/>
            <a:tailEnd type="oval" w="med" len="med"/>
          </a:ln>
        </p:spPr>
      </p:cxnSp>
      <p:cxnSp>
        <p:nvCxnSpPr>
          <p:cNvPr id="300" name="Google Shape;300;p27"/>
          <p:cNvCxnSpPr/>
          <p:nvPr/>
        </p:nvCxnSpPr>
        <p:spPr>
          <a:xfrm rot="10800000">
            <a:off x="1778212" y="2972619"/>
            <a:ext cx="0" cy="498600"/>
          </a:xfrm>
          <a:prstGeom prst="straightConnector1">
            <a:avLst/>
          </a:prstGeom>
          <a:noFill/>
          <a:ln w="9525" cap="flat" cmpd="sng">
            <a:solidFill>
              <a:schemeClr val="lt2"/>
            </a:solidFill>
            <a:prstDash val="solid"/>
            <a:round/>
            <a:headEnd type="oval" w="med" len="med"/>
            <a:tailEnd type="oval" w="med" len="med"/>
          </a:ln>
        </p:spPr>
      </p:cxnSp>
      <p:sp>
        <p:nvSpPr>
          <p:cNvPr id="301" name="Google Shape;301;p27"/>
          <p:cNvSpPr txBox="1"/>
          <p:nvPr/>
        </p:nvSpPr>
        <p:spPr>
          <a:xfrm>
            <a:off x="462900" y="3495800"/>
            <a:ext cx="28188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Business Analysis:</a:t>
            </a:r>
            <a:endParaRPr sz="900" b="1" u="sng">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Meet with business analysis specialists and developers to create solutions from our idea</a:t>
            </a:r>
            <a:endParaRPr sz="900">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Contact bank for loan offers to establish baseline funding. </a:t>
            </a:r>
            <a:endParaRPr sz="900">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Present our project to private investors for additional funding offering future stockholder equity.  </a:t>
            </a:r>
            <a:endParaRPr sz="900">
              <a:solidFill>
                <a:schemeClr val="dk1"/>
              </a:solidFill>
              <a:latin typeface="Muli"/>
              <a:ea typeface="Muli"/>
              <a:cs typeface="Muli"/>
              <a:sym typeface="Muli"/>
            </a:endParaRPr>
          </a:p>
          <a:p>
            <a:pPr marL="457200" marR="0" lvl="0" indent="-285750" algn="l" rtl="0">
              <a:lnSpc>
                <a:spcPct val="100000"/>
              </a:lnSpc>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Publicize internship opportunities for student ambassadors (for student input/future promotion opportunities)</a:t>
            </a:r>
            <a:endParaRPr sz="900">
              <a:solidFill>
                <a:schemeClr val="lt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302" name="Google Shape;302;p27"/>
          <p:cNvCxnSpPr/>
          <p:nvPr/>
        </p:nvCxnSpPr>
        <p:spPr>
          <a:xfrm rot="10800000">
            <a:off x="5754699" y="2972619"/>
            <a:ext cx="0" cy="498600"/>
          </a:xfrm>
          <a:prstGeom prst="straightConnector1">
            <a:avLst/>
          </a:prstGeom>
          <a:noFill/>
          <a:ln w="9525" cap="flat" cmpd="sng">
            <a:solidFill>
              <a:schemeClr val="lt2"/>
            </a:solidFill>
            <a:prstDash val="solid"/>
            <a:round/>
            <a:headEnd type="oval" w="med" len="med"/>
            <a:tailEnd type="oval" w="med" len="med"/>
          </a:ln>
        </p:spPr>
      </p:cxnSp>
      <p:sp>
        <p:nvSpPr>
          <p:cNvPr id="303" name="Google Shape;303;p27"/>
          <p:cNvSpPr txBox="1"/>
          <p:nvPr/>
        </p:nvSpPr>
        <p:spPr>
          <a:xfrm>
            <a:off x="5313250" y="3495800"/>
            <a:ext cx="966900"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Finalizing App:</a:t>
            </a:r>
            <a:endParaRPr sz="900" b="1" u="sng">
              <a:solidFill>
                <a:schemeClr val="dk1"/>
              </a:solidFill>
              <a:latin typeface="Muli"/>
              <a:ea typeface="Muli"/>
              <a:cs typeface="Muli"/>
              <a:sym typeface="Muli"/>
            </a:endParaRPr>
          </a:p>
          <a:p>
            <a:pPr marL="0" lvl="0" indent="0" algn="l" rtl="0">
              <a:spcBef>
                <a:spcPts val="0"/>
              </a:spcBef>
              <a:spcAft>
                <a:spcPts val="0"/>
              </a:spcAft>
              <a:buNone/>
            </a:pPr>
            <a:r>
              <a:rPr lang="en" sz="900">
                <a:solidFill>
                  <a:schemeClr val="dk1"/>
                </a:solidFill>
                <a:latin typeface="Muli"/>
                <a:ea typeface="Muli"/>
                <a:cs typeface="Muli"/>
                <a:sym typeface="Muli"/>
              </a:rPr>
              <a:t>Fix any problems in the app identified during testing </a:t>
            </a: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304" name="Google Shape;304;p27"/>
          <p:cNvCxnSpPr/>
          <p:nvPr/>
        </p:nvCxnSpPr>
        <p:spPr>
          <a:xfrm rot="10800000">
            <a:off x="5060045" y="2129581"/>
            <a:ext cx="0" cy="498600"/>
          </a:xfrm>
          <a:prstGeom prst="straightConnector1">
            <a:avLst/>
          </a:prstGeom>
          <a:noFill/>
          <a:ln w="9525" cap="flat" cmpd="sng">
            <a:solidFill>
              <a:schemeClr val="lt2"/>
            </a:solidFill>
            <a:prstDash val="solid"/>
            <a:round/>
            <a:headEnd type="oval" w="med" len="med"/>
            <a:tailEnd type="oval" w="med" len="med"/>
          </a:ln>
        </p:spPr>
      </p:cxnSp>
      <p:sp>
        <p:nvSpPr>
          <p:cNvPr id="305" name="Google Shape;305;p27"/>
          <p:cNvSpPr txBox="1"/>
          <p:nvPr/>
        </p:nvSpPr>
        <p:spPr>
          <a:xfrm>
            <a:off x="4270525" y="1566813"/>
            <a:ext cx="18285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lvl="0" indent="0" algn="l" rtl="0">
              <a:spcBef>
                <a:spcPts val="0"/>
              </a:spcBef>
              <a:spcAft>
                <a:spcPts val="0"/>
              </a:spcAft>
              <a:buNone/>
            </a:pPr>
            <a:r>
              <a:rPr lang="en" sz="900" b="1" u="sng">
                <a:solidFill>
                  <a:schemeClr val="dk1"/>
                </a:solidFill>
                <a:latin typeface="Muli"/>
                <a:ea typeface="Muli"/>
                <a:cs typeface="Muli"/>
                <a:sym typeface="Muli"/>
              </a:rPr>
              <a:t>Pilot Testing before launching:</a:t>
            </a:r>
            <a:endParaRPr sz="900" b="1" u="sng">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Launch beta version of app</a:t>
            </a:r>
            <a:endParaRPr sz="900">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Review student input for beta version</a:t>
            </a:r>
            <a:endParaRPr sz="900" b="1" u="sng">
              <a:solidFill>
                <a:schemeClr val="dk1"/>
              </a:solidFill>
              <a:latin typeface="Muli"/>
              <a:ea typeface="Muli"/>
              <a:cs typeface="Muli"/>
              <a:sym typeface="Muli"/>
            </a:endParaRPr>
          </a:p>
        </p:txBody>
      </p:sp>
      <p:cxnSp>
        <p:nvCxnSpPr>
          <p:cNvPr id="306" name="Google Shape;306;p27"/>
          <p:cNvCxnSpPr/>
          <p:nvPr/>
        </p:nvCxnSpPr>
        <p:spPr>
          <a:xfrm rot="10800000">
            <a:off x="7065783" y="2137606"/>
            <a:ext cx="0" cy="498600"/>
          </a:xfrm>
          <a:prstGeom prst="straightConnector1">
            <a:avLst/>
          </a:prstGeom>
          <a:noFill/>
          <a:ln w="9525" cap="flat" cmpd="sng">
            <a:solidFill>
              <a:schemeClr val="lt2"/>
            </a:solidFill>
            <a:prstDash val="solid"/>
            <a:round/>
            <a:headEnd type="oval" w="med" len="med"/>
            <a:tailEnd type="oval" w="med" len="med"/>
          </a:ln>
        </p:spPr>
      </p:cxnSp>
      <p:sp>
        <p:nvSpPr>
          <p:cNvPr id="307" name="Google Shape;307;p27"/>
          <p:cNvSpPr txBox="1"/>
          <p:nvPr/>
        </p:nvSpPr>
        <p:spPr>
          <a:xfrm>
            <a:off x="6465850" y="1574850"/>
            <a:ext cx="19476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lvl="0" indent="0" algn="l" rtl="0">
              <a:spcBef>
                <a:spcPts val="0"/>
              </a:spcBef>
              <a:spcAft>
                <a:spcPts val="0"/>
              </a:spcAft>
              <a:buNone/>
            </a:pPr>
            <a:r>
              <a:rPr lang="en" sz="900" b="1" u="sng">
                <a:solidFill>
                  <a:schemeClr val="dk1"/>
                </a:solidFill>
                <a:latin typeface="Muli"/>
                <a:ea typeface="Muli"/>
                <a:cs typeface="Muli"/>
                <a:sym typeface="Muli"/>
              </a:rPr>
              <a:t>App Launch &amp; Additional Development:</a:t>
            </a:r>
            <a:endParaRPr sz="900" b="1" u="sng">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Launch app in the Apple Store and Google Play Store </a:t>
            </a:r>
            <a:endParaRPr sz="900">
              <a:solidFill>
                <a:schemeClr val="dk1"/>
              </a:solidFill>
              <a:latin typeface="Muli"/>
              <a:ea typeface="Muli"/>
              <a:cs typeface="Muli"/>
              <a:sym typeface="Muli"/>
            </a:endParaRPr>
          </a:p>
          <a:p>
            <a:pPr marL="457200" lvl="0" indent="-285750" algn="l" rtl="0">
              <a:spcBef>
                <a:spcPts val="0"/>
              </a:spcBef>
              <a:spcAft>
                <a:spcPts val="0"/>
              </a:spcAft>
              <a:buClr>
                <a:schemeClr val="dk1"/>
              </a:buClr>
              <a:buSzPts val="900"/>
              <a:buFont typeface="Muli"/>
              <a:buChar char="●"/>
            </a:pPr>
            <a:r>
              <a:rPr lang="en" sz="900">
                <a:solidFill>
                  <a:schemeClr val="dk1"/>
                </a:solidFill>
                <a:latin typeface="Muli"/>
                <a:ea typeface="Muli"/>
                <a:cs typeface="Muli"/>
                <a:sym typeface="Muli"/>
              </a:rPr>
              <a:t>Start advertising app (e.g. student ambassadors via social media, commercials, ads, etc)</a:t>
            </a:r>
            <a:endParaRPr sz="900">
              <a:solidFill>
                <a:schemeClr val="dk1"/>
              </a:solidFill>
              <a:latin typeface="Muli"/>
              <a:ea typeface="Muli"/>
              <a:cs typeface="Muli"/>
              <a:sym typeface="Muli"/>
            </a:endParaRPr>
          </a:p>
        </p:txBody>
      </p:sp>
      <p:cxnSp>
        <p:nvCxnSpPr>
          <p:cNvPr id="308" name="Google Shape;308;p27"/>
          <p:cNvCxnSpPr/>
          <p:nvPr/>
        </p:nvCxnSpPr>
        <p:spPr>
          <a:xfrm rot="10800000">
            <a:off x="8351087" y="3009482"/>
            <a:ext cx="0" cy="498600"/>
          </a:xfrm>
          <a:prstGeom prst="straightConnector1">
            <a:avLst/>
          </a:prstGeom>
          <a:noFill/>
          <a:ln w="9525" cap="flat" cmpd="sng">
            <a:solidFill>
              <a:schemeClr val="lt2"/>
            </a:solidFill>
            <a:prstDash val="solid"/>
            <a:round/>
            <a:headEnd type="oval" w="med" len="med"/>
            <a:tailEnd type="oval" w="med" len="med"/>
          </a:ln>
        </p:spPr>
      </p:cxnSp>
      <p:sp>
        <p:nvSpPr>
          <p:cNvPr id="309" name="Google Shape;309;p27"/>
          <p:cNvSpPr txBox="1"/>
          <p:nvPr/>
        </p:nvSpPr>
        <p:spPr>
          <a:xfrm>
            <a:off x="7588775" y="3520350"/>
            <a:ext cx="1524600" cy="805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u="sng">
                <a:solidFill>
                  <a:schemeClr val="dk1"/>
                </a:solidFill>
                <a:latin typeface="Muli"/>
                <a:ea typeface="Muli"/>
                <a:cs typeface="Muli"/>
                <a:sym typeface="Muli"/>
              </a:rPr>
              <a:t>App Updates:</a:t>
            </a:r>
            <a:endParaRPr sz="900" b="1" u="sng">
              <a:solidFill>
                <a:schemeClr val="dk1"/>
              </a:solidFill>
              <a:latin typeface="Muli"/>
              <a:ea typeface="Muli"/>
              <a:cs typeface="Muli"/>
              <a:sym typeface="Muli"/>
            </a:endParaRPr>
          </a:p>
          <a:p>
            <a:pPr marL="0" lvl="0" indent="0" algn="l" rtl="0">
              <a:spcBef>
                <a:spcPts val="0"/>
              </a:spcBef>
              <a:spcAft>
                <a:spcPts val="0"/>
              </a:spcAft>
              <a:buNone/>
            </a:pPr>
            <a:r>
              <a:rPr lang="en" sz="900">
                <a:solidFill>
                  <a:schemeClr val="dk1"/>
                </a:solidFill>
                <a:latin typeface="Muli"/>
                <a:ea typeface="Muli"/>
                <a:cs typeface="Muli"/>
                <a:sym typeface="Muli"/>
              </a:rPr>
              <a:t>Any reviews done by consumers will be taken into consideration to improve the experience using the app </a:t>
            </a:r>
            <a:endParaRPr sz="900">
              <a:solidFill>
                <a:schemeClr val="lt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cxnSp>
        <p:nvCxnSpPr>
          <p:cNvPr id="310" name="Google Shape;310;p27"/>
          <p:cNvCxnSpPr/>
          <p:nvPr/>
        </p:nvCxnSpPr>
        <p:spPr>
          <a:xfrm rot="10800000">
            <a:off x="3752674" y="2972619"/>
            <a:ext cx="0" cy="498600"/>
          </a:xfrm>
          <a:prstGeom prst="straightConnector1">
            <a:avLst/>
          </a:prstGeom>
          <a:noFill/>
          <a:ln w="9525" cap="flat" cmpd="sng">
            <a:solidFill>
              <a:schemeClr val="lt2"/>
            </a:solidFill>
            <a:prstDash val="solid"/>
            <a:round/>
            <a:headEnd type="oval" w="med" len="med"/>
            <a:tailEnd type="oval" w="med" len="med"/>
          </a:ln>
        </p:spPr>
      </p:cxnSp>
      <p:sp>
        <p:nvSpPr>
          <p:cNvPr id="311" name="Google Shape;311;p27"/>
          <p:cNvSpPr txBox="1"/>
          <p:nvPr/>
        </p:nvSpPr>
        <p:spPr>
          <a:xfrm>
            <a:off x="3521925" y="3500575"/>
            <a:ext cx="966900" cy="533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u="sng">
                <a:solidFill>
                  <a:schemeClr val="dk1"/>
                </a:solidFill>
                <a:latin typeface="Muli"/>
                <a:ea typeface="Muli"/>
                <a:cs typeface="Muli"/>
                <a:sym typeface="Muli"/>
              </a:rPr>
              <a:t>Application Development</a:t>
            </a: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dk1"/>
              </a:solidFill>
              <a:latin typeface="Muli"/>
              <a:ea typeface="Muli"/>
              <a:cs typeface="Muli"/>
              <a:sym typeface="Muli"/>
            </a:endParaRPr>
          </a:p>
          <a:p>
            <a:pPr marL="0" marR="0" lvl="0" indent="0" algn="l" rtl="0">
              <a:lnSpc>
                <a:spcPct val="100000"/>
              </a:lnSpc>
              <a:spcBef>
                <a:spcPts val="0"/>
              </a:spcBef>
              <a:spcAft>
                <a:spcPts val="0"/>
              </a:spcAft>
              <a:buNone/>
            </a:pPr>
            <a:endParaRPr sz="900">
              <a:solidFill>
                <a:schemeClr val="lt1"/>
              </a:solidFill>
              <a:latin typeface="Muli"/>
              <a:ea typeface="Muli"/>
              <a:cs typeface="Muli"/>
              <a:sym typeface="Muli"/>
            </a:endParaRPr>
          </a:p>
        </p:txBody>
      </p:sp>
      <p:sp>
        <p:nvSpPr>
          <p:cNvPr id="312" name="Google Shape;312;p27"/>
          <p:cNvSpPr txBox="1"/>
          <p:nvPr/>
        </p:nvSpPr>
        <p:spPr>
          <a:xfrm>
            <a:off x="2056025" y="1566813"/>
            <a:ext cx="1315200"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900" b="1" u="sng">
                <a:solidFill>
                  <a:schemeClr val="dk1"/>
                </a:solidFill>
                <a:latin typeface="Muli"/>
                <a:ea typeface="Muli"/>
                <a:cs typeface="Muli"/>
                <a:sym typeface="Muli"/>
              </a:rPr>
              <a:t>Design and Pre-development:</a:t>
            </a:r>
            <a:endParaRPr sz="900" b="1" u="sng">
              <a:solidFill>
                <a:schemeClr val="dk1"/>
              </a:solidFill>
              <a:latin typeface="Muli"/>
              <a:ea typeface="Muli"/>
              <a:cs typeface="Muli"/>
              <a:sym typeface="Muli"/>
            </a:endParaRPr>
          </a:p>
          <a:p>
            <a:pPr marL="0" marR="0" lvl="0" indent="0" algn="l" rtl="0">
              <a:lnSpc>
                <a:spcPct val="100000"/>
              </a:lnSpc>
              <a:spcBef>
                <a:spcPts val="0"/>
              </a:spcBef>
              <a:spcAft>
                <a:spcPts val="0"/>
              </a:spcAft>
              <a:buNone/>
            </a:pPr>
            <a:r>
              <a:rPr lang="en" sz="900">
                <a:solidFill>
                  <a:schemeClr val="dk1"/>
                </a:solidFill>
                <a:latin typeface="Muli"/>
                <a:ea typeface="Muli"/>
                <a:cs typeface="Muli"/>
                <a:sym typeface="Muli"/>
              </a:rPr>
              <a:t>Work along app developers to design application</a:t>
            </a:r>
            <a:endParaRPr sz="900">
              <a:solidFill>
                <a:schemeClr val="lt1"/>
              </a:solidFill>
              <a:latin typeface="Muli"/>
              <a:ea typeface="Muli"/>
              <a:cs typeface="Muli"/>
              <a:sym typeface="Muli"/>
            </a:endParaRPr>
          </a:p>
        </p:txBody>
      </p:sp>
      <p:sp>
        <p:nvSpPr>
          <p:cNvPr id="313" name="Google Shape;313;p2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8"/>
          <p:cNvSpPr txBox="1">
            <a:spLocks noGrp="1"/>
          </p:cNvSpPr>
          <p:nvPr>
            <p:ph type="title"/>
          </p:nvPr>
        </p:nvSpPr>
        <p:spPr>
          <a:xfrm>
            <a:off x="834425" y="0"/>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Scaling Up</a:t>
            </a:r>
            <a:endParaRPr/>
          </a:p>
        </p:txBody>
      </p:sp>
      <p:sp>
        <p:nvSpPr>
          <p:cNvPr id="319" name="Google Shape;319;p2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320" name="Google Shape;320;p28"/>
          <p:cNvGrpSpPr/>
          <p:nvPr/>
        </p:nvGrpSpPr>
        <p:grpSpPr>
          <a:xfrm>
            <a:off x="5733225" y="2944600"/>
            <a:ext cx="2747449" cy="1384500"/>
            <a:chOff x="6038025" y="2598915"/>
            <a:chExt cx="2747449" cy="1384500"/>
          </a:xfrm>
        </p:grpSpPr>
        <p:cxnSp>
          <p:nvCxnSpPr>
            <p:cNvPr id="321" name="Google Shape;321;p28"/>
            <p:cNvCxnSpPr/>
            <p:nvPr/>
          </p:nvCxnSpPr>
          <p:spPr>
            <a:xfrm>
              <a:off x="6038025" y="3312550"/>
              <a:ext cx="582000" cy="0"/>
            </a:xfrm>
            <a:prstGeom prst="straightConnector1">
              <a:avLst/>
            </a:prstGeom>
            <a:noFill/>
            <a:ln w="9525" cap="flat" cmpd="sng">
              <a:solidFill>
                <a:schemeClr val="lt1"/>
              </a:solidFill>
              <a:prstDash val="solid"/>
              <a:round/>
              <a:headEnd type="none" w="sm" len="sm"/>
              <a:tailEnd type="none" w="sm" len="sm"/>
            </a:ln>
          </p:spPr>
        </p:cxnSp>
        <p:sp>
          <p:nvSpPr>
            <p:cNvPr id="322" name="Google Shape;322;p28"/>
            <p:cNvSpPr txBox="1"/>
            <p:nvPr/>
          </p:nvSpPr>
          <p:spPr>
            <a:xfrm>
              <a:off x="6640474" y="2598915"/>
              <a:ext cx="21450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dk1"/>
                  </a:solidFill>
                  <a:latin typeface="Muli"/>
                  <a:ea typeface="Muli"/>
                  <a:cs typeface="Muli"/>
                  <a:sym typeface="Muli"/>
                </a:rPr>
                <a:t>Establish Loyal Consumer Base (1 year)</a:t>
              </a:r>
              <a:endParaRPr sz="1200" b="1">
                <a:solidFill>
                  <a:schemeClr val="dk1"/>
                </a:solidFill>
                <a:latin typeface="Muli"/>
                <a:ea typeface="Muli"/>
                <a:cs typeface="Muli"/>
                <a:sym typeface="Muli"/>
              </a:endParaRPr>
            </a:p>
            <a:p>
              <a:pPr marL="0" lvl="0" indent="0" algn="l" rtl="0">
                <a:spcBef>
                  <a:spcPts val="0"/>
                </a:spcBef>
                <a:spcAft>
                  <a:spcPts val="0"/>
                </a:spcAft>
                <a:buNone/>
              </a:pPr>
              <a:endParaRPr sz="1200">
                <a:solidFill>
                  <a:schemeClr val="lt1"/>
                </a:solidFill>
                <a:latin typeface="Muli"/>
                <a:ea typeface="Muli"/>
                <a:cs typeface="Muli"/>
                <a:sym typeface="Muli"/>
              </a:endParaRPr>
            </a:p>
            <a:p>
              <a:pPr marL="0" lvl="0" indent="0" algn="l" rtl="0">
                <a:spcBef>
                  <a:spcPts val="0"/>
                </a:spcBef>
                <a:spcAft>
                  <a:spcPts val="1600"/>
                </a:spcAft>
                <a:buNone/>
              </a:pPr>
              <a:r>
                <a:rPr lang="en" sz="800">
                  <a:solidFill>
                    <a:schemeClr val="lt1"/>
                  </a:solidFill>
                  <a:latin typeface="Muli"/>
                  <a:ea typeface="Muli"/>
                  <a:cs typeface="Muli"/>
                  <a:sym typeface="Muli"/>
                </a:rPr>
                <a:t>Analyze retention rate of app users to see which packages (weekly/monthly/premium) are most attracted to and continue targeting marketing/advertising to add to the loyal consumer base</a:t>
              </a:r>
              <a:endParaRPr sz="800">
                <a:solidFill>
                  <a:schemeClr val="lt1"/>
                </a:solidFill>
                <a:latin typeface="Muli"/>
                <a:ea typeface="Muli"/>
                <a:cs typeface="Muli"/>
                <a:sym typeface="Muli"/>
              </a:endParaRPr>
            </a:p>
          </p:txBody>
        </p:sp>
        <p:sp>
          <p:nvSpPr>
            <p:cNvPr id="323" name="Google Shape;323;p28"/>
            <p:cNvSpPr/>
            <p:nvPr/>
          </p:nvSpPr>
          <p:spPr>
            <a:xfrm>
              <a:off x="6424027" y="3212150"/>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8"/>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Lexend Deca"/>
                  <a:ea typeface="Lexend Deca"/>
                  <a:cs typeface="Lexend Deca"/>
                  <a:sym typeface="Lexend Deca"/>
                </a:rPr>
                <a:t>3</a:t>
              </a:r>
              <a:endParaRPr sz="800">
                <a:solidFill>
                  <a:schemeClr val="dk1"/>
                </a:solidFill>
                <a:latin typeface="Lexend Deca"/>
                <a:ea typeface="Lexend Deca"/>
                <a:cs typeface="Lexend Deca"/>
                <a:sym typeface="Lexend Deca"/>
              </a:endParaRPr>
            </a:p>
          </p:txBody>
        </p:sp>
      </p:grpSp>
      <p:grpSp>
        <p:nvGrpSpPr>
          <p:cNvPr id="325" name="Google Shape;325;p28"/>
          <p:cNvGrpSpPr/>
          <p:nvPr/>
        </p:nvGrpSpPr>
        <p:grpSpPr>
          <a:xfrm>
            <a:off x="331521" y="2172128"/>
            <a:ext cx="2994729" cy="1384500"/>
            <a:chOff x="636321" y="1844098"/>
            <a:chExt cx="2994729" cy="1384500"/>
          </a:xfrm>
        </p:grpSpPr>
        <p:sp>
          <p:nvSpPr>
            <p:cNvPr id="326" name="Google Shape;326;p28"/>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dk1"/>
                  </a:solidFill>
                  <a:latin typeface="Muli"/>
                  <a:ea typeface="Muli"/>
                  <a:cs typeface="Muli"/>
                  <a:sym typeface="Muli"/>
                </a:rPr>
                <a:t>Expand to Offer Grocery Delivery Services</a:t>
              </a:r>
              <a:endParaRPr sz="1200" b="1">
                <a:solidFill>
                  <a:schemeClr val="dk1"/>
                </a:solidFill>
                <a:latin typeface="Muli"/>
                <a:ea typeface="Muli"/>
                <a:cs typeface="Muli"/>
                <a:sym typeface="Muli"/>
              </a:endParaRPr>
            </a:p>
            <a:p>
              <a:pPr marL="0" lvl="0" indent="0" algn="r" rtl="0">
                <a:spcBef>
                  <a:spcPts val="0"/>
                </a:spcBef>
                <a:spcAft>
                  <a:spcPts val="0"/>
                </a:spcAft>
                <a:buNone/>
              </a:pPr>
              <a:endParaRPr sz="1200">
                <a:solidFill>
                  <a:schemeClr val="lt1"/>
                </a:solidFill>
                <a:latin typeface="Muli"/>
                <a:ea typeface="Muli"/>
                <a:cs typeface="Muli"/>
                <a:sym typeface="Muli"/>
              </a:endParaRPr>
            </a:p>
            <a:p>
              <a:pPr marL="0" lvl="0" indent="0" algn="r" rtl="0">
                <a:spcBef>
                  <a:spcPts val="0"/>
                </a:spcBef>
                <a:spcAft>
                  <a:spcPts val="1600"/>
                </a:spcAft>
                <a:buNone/>
              </a:pPr>
              <a:r>
                <a:rPr lang="en" sz="800">
                  <a:solidFill>
                    <a:schemeClr val="lt1"/>
                  </a:solidFill>
                  <a:latin typeface="Muli"/>
                  <a:ea typeface="Muli"/>
                  <a:cs typeface="Muli"/>
                  <a:sym typeface="Muli"/>
                </a:rPr>
                <a:t>Reach out to established local grocery delivery services (Instacart, Amazon Fresh, etc.) to establish partnerships to offer user to order groceries in-app</a:t>
              </a:r>
              <a:endParaRPr sz="800">
                <a:solidFill>
                  <a:schemeClr val="lt1"/>
                </a:solidFill>
                <a:latin typeface="Muli"/>
                <a:ea typeface="Muli"/>
                <a:cs typeface="Muli"/>
                <a:sym typeface="Muli"/>
              </a:endParaRPr>
            </a:p>
          </p:txBody>
        </p:sp>
        <p:cxnSp>
          <p:nvCxnSpPr>
            <p:cNvPr id="327" name="Google Shape;327;p28"/>
            <p:cNvCxnSpPr/>
            <p:nvPr/>
          </p:nvCxnSpPr>
          <p:spPr>
            <a:xfrm rot="10800000">
              <a:off x="2587350" y="2536350"/>
              <a:ext cx="1043700" cy="0"/>
            </a:xfrm>
            <a:prstGeom prst="straightConnector1">
              <a:avLst/>
            </a:prstGeom>
            <a:noFill/>
            <a:ln w="9525" cap="flat" cmpd="sng">
              <a:solidFill>
                <a:schemeClr val="lt1"/>
              </a:solidFill>
              <a:prstDash val="solid"/>
              <a:round/>
              <a:headEnd type="none" w="sm" len="sm"/>
              <a:tailEnd type="none" w="sm" len="sm"/>
            </a:ln>
          </p:spPr>
        </p:cxnSp>
        <p:sp>
          <p:nvSpPr>
            <p:cNvPr id="328" name="Google Shape;328;p28"/>
            <p:cNvSpPr/>
            <p:nvPr/>
          </p:nvSpPr>
          <p:spPr>
            <a:xfrm>
              <a:off x="2523501" y="2431050"/>
              <a:ext cx="198600" cy="198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8"/>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Lexend Deca"/>
                  <a:ea typeface="Lexend Deca"/>
                  <a:cs typeface="Lexend Deca"/>
                  <a:sym typeface="Lexend Deca"/>
                </a:rPr>
                <a:t>2</a:t>
              </a:r>
              <a:endParaRPr sz="800">
                <a:solidFill>
                  <a:schemeClr val="dk1"/>
                </a:solidFill>
                <a:latin typeface="Lexend Deca"/>
                <a:ea typeface="Lexend Deca"/>
                <a:cs typeface="Lexend Deca"/>
                <a:sym typeface="Lexend Deca"/>
              </a:endParaRPr>
            </a:p>
          </p:txBody>
        </p:sp>
      </p:grpSp>
      <p:grpSp>
        <p:nvGrpSpPr>
          <p:cNvPr id="330" name="Google Shape;330;p28"/>
          <p:cNvGrpSpPr/>
          <p:nvPr/>
        </p:nvGrpSpPr>
        <p:grpSpPr>
          <a:xfrm>
            <a:off x="4603300" y="1270945"/>
            <a:ext cx="3599586" cy="1384500"/>
            <a:chOff x="4908100" y="889950"/>
            <a:chExt cx="3599586" cy="1384500"/>
          </a:xfrm>
        </p:grpSpPr>
        <p:cxnSp>
          <p:nvCxnSpPr>
            <p:cNvPr id="331" name="Google Shape;331;p28"/>
            <p:cNvCxnSpPr/>
            <p:nvPr/>
          </p:nvCxnSpPr>
          <p:spPr>
            <a:xfrm>
              <a:off x="4908100" y="1593250"/>
              <a:ext cx="1715100" cy="0"/>
            </a:xfrm>
            <a:prstGeom prst="straightConnector1">
              <a:avLst/>
            </a:prstGeom>
            <a:noFill/>
            <a:ln w="9525" cap="flat" cmpd="sng">
              <a:solidFill>
                <a:schemeClr val="lt1"/>
              </a:solidFill>
              <a:prstDash val="solid"/>
              <a:round/>
              <a:headEnd type="none" w="sm" len="sm"/>
              <a:tailEnd type="none" w="sm" len="sm"/>
            </a:ln>
          </p:spPr>
        </p:cxnSp>
        <p:sp>
          <p:nvSpPr>
            <p:cNvPr id="332" name="Google Shape;332;p28"/>
            <p:cNvSpPr txBox="1"/>
            <p:nvPr/>
          </p:nvSpPr>
          <p:spPr>
            <a:xfrm>
              <a:off x="6640486" y="88995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dk1"/>
                  </a:solidFill>
                  <a:latin typeface="Muli"/>
                  <a:ea typeface="Muli"/>
                  <a:cs typeface="Muli"/>
                  <a:sym typeface="Muli"/>
                </a:rPr>
                <a:t>Cooperate with Universities to Establish Food Pick-Up Locations on Campus</a:t>
              </a:r>
              <a:endParaRPr sz="1200" b="1">
                <a:solidFill>
                  <a:schemeClr val="dk1"/>
                </a:solidFill>
                <a:latin typeface="Muli"/>
                <a:ea typeface="Muli"/>
                <a:cs typeface="Muli"/>
                <a:sym typeface="Muli"/>
              </a:endParaRPr>
            </a:p>
            <a:p>
              <a:pPr marL="0" lvl="0" indent="0" algn="l" rtl="0">
                <a:spcBef>
                  <a:spcPts val="0"/>
                </a:spcBef>
                <a:spcAft>
                  <a:spcPts val="0"/>
                </a:spcAft>
                <a:buNone/>
              </a:pPr>
              <a:endParaRPr sz="1200">
                <a:solidFill>
                  <a:schemeClr val="lt1"/>
                </a:solidFill>
                <a:latin typeface="Muli"/>
                <a:ea typeface="Muli"/>
                <a:cs typeface="Muli"/>
                <a:sym typeface="Muli"/>
              </a:endParaRPr>
            </a:p>
            <a:p>
              <a:pPr marL="0" lvl="0" indent="0" algn="l" rtl="0">
                <a:spcBef>
                  <a:spcPts val="0"/>
                </a:spcBef>
                <a:spcAft>
                  <a:spcPts val="1600"/>
                </a:spcAft>
                <a:buNone/>
              </a:pPr>
              <a:r>
                <a:rPr lang="en" sz="800">
                  <a:solidFill>
                    <a:schemeClr val="lt1"/>
                  </a:solidFill>
                  <a:latin typeface="Muli"/>
                  <a:ea typeface="Muli"/>
                  <a:cs typeface="Muli"/>
                  <a:sym typeface="Muli"/>
                </a:rPr>
                <a:t>Form partnerships with universities to establish designated food pickup spots on campus  in which grocery services can then deliver mass orders and students enjoy easy accessibility with picking up their groceries.</a:t>
              </a:r>
              <a:endParaRPr sz="800">
                <a:solidFill>
                  <a:schemeClr val="lt1"/>
                </a:solidFill>
                <a:latin typeface="Muli"/>
                <a:ea typeface="Muli"/>
                <a:cs typeface="Muli"/>
                <a:sym typeface="Muli"/>
              </a:endParaRPr>
            </a:p>
          </p:txBody>
        </p:sp>
        <p:sp>
          <p:nvSpPr>
            <p:cNvPr id="333" name="Google Shape;333;p28"/>
            <p:cNvSpPr/>
            <p:nvPr/>
          </p:nvSpPr>
          <p:spPr>
            <a:xfrm>
              <a:off x="6427830" y="1493307"/>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8"/>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chemeClr val="dk1"/>
                  </a:solidFill>
                  <a:latin typeface="Lexend Deca"/>
                  <a:ea typeface="Lexend Deca"/>
                  <a:cs typeface="Lexend Deca"/>
                  <a:sym typeface="Lexend Deca"/>
                </a:rPr>
                <a:t>1</a:t>
              </a:r>
              <a:endParaRPr sz="800">
                <a:solidFill>
                  <a:schemeClr val="dk1"/>
                </a:solidFill>
                <a:latin typeface="Lexend Deca"/>
                <a:ea typeface="Lexend Deca"/>
                <a:cs typeface="Lexend Deca"/>
                <a:sym typeface="Lexend Deca"/>
              </a:endParaRPr>
            </a:p>
          </p:txBody>
        </p:sp>
      </p:grpSp>
      <p:grpSp>
        <p:nvGrpSpPr>
          <p:cNvPr id="335" name="Google Shape;335;p28"/>
          <p:cNvGrpSpPr/>
          <p:nvPr/>
        </p:nvGrpSpPr>
        <p:grpSpPr>
          <a:xfrm>
            <a:off x="2509794" y="1479150"/>
            <a:ext cx="3514811" cy="3252003"/>
            <a:chOff x="2991269" y="1153325"/>
            <a:chExt cx="3514811" cy="3252003"/>
          </a:xfrm>
        </p:grpSpPr>
        <p:sp>
          <p:nvSpPr>
            <p:cNvPr id="336" name="Google Shape;336;p28"/>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chemeClr val="dk1"/>
            </a:solidFill>
            <a:ln>
              <a:noFill/>
            </a:ln>
          </p:spPr>
        </p:sp>
        <p:sp>
          <p:nvSpPr>
            <p:cNvPr id="337" name="Google Shape;337;p28"/>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chemeClr val="accent3"/>
            </a:solidFill>
            <a:ln>
              <a:noFill/>
            </a:ln>
          </p:spPr>
        </p:sp>
        <p:sp>
          <p:nvSpPr>
            <p:cNvPr id="338" name="Google Shape;338;p28"/>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chemeClr val="accent4"/>
            </a:solidFill>
            <a:ln>
              <a:noFill/>
            </a:ln>
          </p:spPr>
        </p:sp>
        <p:sp>
          <p:nvSpPr>
            <p:cNvPr id="339" name="Google Shape;339;p28"/>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chemeClr val="dk1"/>
            </a:solidFill>
            <a:ln>
              <a:noFill/>
            </a:ln>
          </p:spPr>
        </p:sp>
        <p:sp>
          <p:nvSpPr>
            <p:cNvPr id="340" name="Google Shape;340;p28"/>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3"/>
            </a:solidFill>
            <a:ln>
              <a:noFill/>
            </a:ln>
          </p:spPr>
        </p:sp>
        <p:sp>
          <p:nvSpPr>
            <p:cNvPr id="341" name="Google Shape;341;p28"/>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4"/>
            </a:solidFill>
            <a:ln>
              <a:noFill/>
            </a:ln>
          </p:spPr>
        </p:sp>
        <p:sp>
          <p:nvSpPr>
            <p:cNvPr id="342" name="Google Shape;342;p28"/>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chemeClr val="accent3"/>
            </a:solidFill>
            <a:ln>
              <a:noFill/>
            </a:ln>
          </p:spPr>
        </p:sp>
        <p:sp>
          <p:nvSpPr>
            <p:cNvPr id="343" name="Google Shape;343;p28"/>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chemeClr val="accent4"/>
            </a:solidFill>
            <a:ln>
              <a:noFill/>
            </a:ln>
          </p:spPr>
        </p:sp>
      </p:grpSp>
      <p:sp>
        <p:nvSpPr>
          <p:cNvPr id="344" name="Google Shape;344;p28"/>
          <p:cNvSpPr txBox="1"/>
          <p:nvPr/>
        </p:nvSpPr>
        <p:spPr>
          <a:xfrm>
            <a:off x="0" y="4496950"/>
            <a:ext cx="2638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Muli"/>
                <a:ea typeface="Muli"/>
                <a:cs typeface="Muli"/>
                <a:sym typeface="Muli"/>
              </a:rPr>
              <a:t>**In the whole process, we will be adding more features/increasing the user friendliness of the app</a:t>
            </a:r>
            <a:endParaRPr sz="1000">
              <a:solidFill>
                <a:schemeClr val="lt1"/>
              </a:solidFill>
              <a:latin typeface="Muli"/>
              <a:ea typeface="Muli"/>
              <a:cs typeface="Muli"/>
              <a:sym typeface="Muli"/>
            </a:endParaRPr>
          </a:p>
        </p:txBody>
      </p:sp>
      <p:pic>
        <p:nvPicPr>
          <p:cNvPr id="345" name="Google Shape;345;p28"/>
          <p:cNvPicPr preferRelativeResize="0"/>
          <p:nvPr/>
        </p:nvPicPr>
        <p:blipFill>
          <a:blip r:embed="rId3">
            <a:alphaModFix/>
          </a:blip>
          <a:stretch>
            <a:fillRect/>
          </a:stretch>
        </p:blipFill>
        <p:spPr>
          <a:xfrm>
            <a:off x="4488650" y="205975"/>
            <a:ext cx="1736225" cy="1157475"/>
          </a:xfrm>
          <a:prstGeom prst="rect">
            <a:avLst/>
          </a:prstGeom>
          <a:noFill/>
          <a:ln>
            <a:noFill/>
          </a:ln>
        </p:spPr>
      </p:pic>
      <p:pic>
        <p:nvPicPr>
          <p:cNvPr id="346" name="Google Shape;346;p28"/>
          <p:cNvPicPr preferRelativeResize="0"/>
          <p:nvPr/>
        </p:nvPicPr>
        <p:blipFill rotWithShape="1">
          <a:blip r:embed="rId4">
            <a:alphaModFix/>
          </a:blip>
          <a:srcRect l="3921" r="13861"/>
          <a:stretch/>
        </p:blipFill>
        <p:spPr>
          <a:xfrm>
            <a:off x="171200" y="909125"/>
            <a:ext cx="1775250" cy="107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ctrTitle" idx="4294967295"/>
          </p:nvPr>
        </p:nvSpPr>
        <p:spPr>
          <a:xfrm>
            <a:off x="2501225" y="989350"/>
            <a:ext cx="59571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a:solidFill>
                  <a:schemeClr val="dk1"/>
                </a:solidFill>
              </a:rPr>
              <a:t>RETAIL PRICING</a:t>
            </a:r>
            <a:endParaRPr sz="5000">
              <a:solidFill>
                <a:schemeClr val="dk1"/>
              </a:solidFill>
            </a:endParaRPr>
          </a:p>
        </p:txBody>
      </p:sp>
      <p:sp>
        <p:nvSpPr>
          <p:cNvPr id="352" name="Google Shape;352;p29"/>
          <p:cNvSpPr txBox="1">
            <a:spLocks noGrp="1"/>
          </p:cNvSpPr>
          <p:nvPr>
            <p:ph type="subTitle" idx="4294967295"/>
          </p:nvPr>
        </p:nvSpPr>
        <p:spPr>
          <a:xfrm>
            <a:off x="2623475" y="2396525"/>
            <a:ext cx="5834700" cy="7848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2200">
                <a:solidFill>
                  <a:schemeClr val="dk1"/>
                </a:solidFill>
              </a:rPr>
              <a:t>(Weekly) Standard with Ads: $0.99</a:t>
            </a:r>
            <a:endParaRPr sz="2200">
              <a:solidFill>
                <a:schemeClr val="dk1"/>
              </a:solidFill>
            </a:endParaRPr>
          </a:p>
          <a:p>
            <a:pPr marL="0" lvl="0" indent="0" algn="ctr" rtl="0">
              <a:spcBef>
                <a:spcPts val="600"/>
              </a:spcBef>
              <a:spcAft>
                <a:spcPts val="0"/>
              </a:spcAft>
              <a:buNone/>
            </a:pPr>
            <a:r>
              <a:rPr lang="en" sz="2200">
                <a:solidFill>
                  <a:schemeClr val="dk1"/>
                </a:solidFill>
              </a:rPr>
              <a:t>(Monthly) Standard with Ads: $3.99</a:t>
            </a:r>
            <a:endParaRPr sz="2200">
              <a:solidFill>
                <a:schemeClr val="dk1"/>
              </a:solidFill>
            </a:endParaRPr>
          </a:p>
          <a:p>
            <a:pPr marL="0" lvl="0" indent="0" algn="ctr" rtl="0">
              <a:spcBef>
                <a:spcPts val="600"/>
              </a:spcBef>
              <a:spcAft>
                <a:spcPts val="0"/>
              </a:spcAft>
              <a:buNone/>
            </a:pPr>
            <a:r>
              <a:rPr lang="en" sz="2200">
                <a:solidFill>
                  <a:schemeClr val="dk1"/>
                </a:solidFill>
              </a:rPr>
              <a:t> 			Premium (no ads): $9.99</a:t>
            </a:r>
            <a:endParaRPr sz="2200">
              <a:solidFill>
                <a:schemeClr val="dk1"/>
              </a:solidFill>
            </a:endParaRPr>
          </a:p>
          <a:p>
            <a:pPr marL="0" lvl="0" indent="0" algn="ctr" rtl="0">
              <a:spcBef>
                <a:spcPts val="600"/>
              </a:spcBef>
              <a:spcAft>
                <a:spcPts val="0"/>
              </a:spcAft>
              <a:buNone/>
            </a:pPr>
            <a:endParaRPr/>
          </a:p>
          <a:p>
            <a:pPr marL="0" lvl="0" indent="0" algn="ctr" rtl="0">
              <a:spcBef>
                <a:spcPts val="600"/>
              </a:spcBef>
              <a:spcAft>
                <a:spcPts val="0"/>
              </a:spcAft>
              <a:buNone/>
            </a:pPr>
            <a:endParaRPr/>
          </a:p>
        </p:txBody>
      </p:sp>
      <p:sp>
        <p:nvSpPr>
          <p:cNvPr id="353" name="Google Shape;353;p2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354" name="Google Shape;354;p29"/>
          <p:cNvGrpSpPr/>
          <p:nvPr/>
        </p:nvGrpSpPr>
        <p:grpSpPr>
          <a:xfrm>
            <a:off x="183650" y="458197"/>
            <a:ext cx="2119546" cy="4396359"/>
            <a:chOff x="2547150" y="238125"/>
            <a:chExt cx="2525675" cy="5238750"/>
          </a:xfrm>
        </p:grpSpPr>
        <p:sp>
          <p:nvSpPr>
            <p:cNvPr id="355" name="Google Shape;355;p29"/>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29"/>
          <p:cNvSpPr/>
          <p:nvPr/>
        </p:nvSpPr>
        <p:spPr>
          <a:xfrm>
            <a:off x="384075" y="2192350"/>
            <a:ext cx="1718700" cy="6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384075" y="2924050"/>
            <a:ext cx="1718700" cy="71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384075" y="3698950"/>
            <a:ext cx="1718700" cy="6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2" name="Google Shape;362;p29"/>
          <p:cNvPicPr preferRelativeResize="0"/>
          <p:nvPr/>
        </p:nvPicPr>
        <p:blipFill>
          <a:blip r:embed="rId3">
            <a:alphaModFix/>
          </a:blip>
          <a:stretch>
            <a:fillRect/>
          </a:stretch>
        </p:blipFill>
        <p:spPr>
          <a:xfrm>
            <a:off x="283875" y="937100"/>
            <a:ext cx="1919100" cy="1159800"/>
          </a:xfrm>
          <a:prstGeom prst="rect">
            <a:avLst/>
          </a:prstGeom>
          <a:noFill/>
          <a:ln>
            <a:noFill/>
          </a:ln>
        </p:spPr>
      </p:pic>
      <p:sp>
        <p:nvSpPr>
          <p:cNvPr id="363" name="Google Shape;363;p29"/>
          <p:cNvSpPr txBox="1"/>
          <p:nvPr/>
        </p:nvSpPr>
        <p:spPr>
          <a:xfrm>
            <a:off x="885575" y="2450750"/>
            <a:ext cx="59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uli"/>
              <a:ea typeface="Muli"/>
              <a:cs typeface="Muli"/>
              <a:sym typeface="Muli"/>
            </a:endParaRPr>
          </a:p>
        </p:txBody>
      </p:sp>
      <p:pic>
        <p:nvPicPr>
          <p:cNvPr id="364" name="Google Shape;364;p29"/>
          <p:cNvPicPr preferRelativeResize="0"/>
          <p:nvPr/>
        </p:nvPicPr>
        <p:blipFill>
          <a:blip r:embed="rId4">
            <a:alphaModFix/>
          </a:blip>
          <a:stretch>
            <a:fillRect/>
          </a:stretch>
        </p:blipFill>
        <p:spPr>
          <a:xfrm>
            <a:off x="384075" y="2155275"/>
            <a:ext cx="1718700" cy="710400"/>
          </a:xfrm>
          <a:prstGeom prst="rect">
            <a:avLst/>
          </a:prstGeom>
          <a:noFill/>
          <a:ln>
            <a:noFill/>
          </a:ln>
        </p:spPr>
      </p:pic>
      <p:pic>
        <p:nvPicPr>
          <p:cNvPr id="365" name="Google Shape;365;p29"/>
          <p:cNvPicPr preferRelativeResize="0"/>
          <p:nvPr/>
        </p:nvPicPr>
        <p:blipFill>
          <a:blip r:embed="rId5">
            <a:alphaModFix/>
          </a:blip>
          <a:stretch>
            <a:fillRect/>
          </a:stretch>
        </p:blipFill>
        <p:spPr>
          <a:xfrm>
            <a:off x="556100" y="2941350"/>
            <a:ext cx="1374650" cy="667200"/>
          </a:xfrm>
          <a:prstGeom prst="rect">
            <a:avLst/>
          </a:prstGeom>
          <a:noFill/>
          <a:ln>
            <a:noFill/>
          </a:ln>
        </p:spPr>
      </p:pic>
      <p:pic>
        <p:nvPicPr>
          <p:cNvPr id="366" name="Google Shape;366;p29"/>
          <p:cNvPicPr preferRelativeResize="0"/>
          <p:nvPr/>
        </p:nvPicPr>
        <p:blipFill>
          <a:blip r:embed="rId6">
            <a:alphaModFix/>
          </a:blip>
          <a:stretch>
            <a:fillRect/>
          </a:stretch>
        </p:blipFill>
        <p:spPr>
          <a:xfrm>
            <a:off x="384075" y="3707550"/>
            <a:ext cx="1718699" cy="6217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graphicFrame>
        <p:nvGraphicFramePr>
          <p:cNvPr id="372" name="Google Shape;372;p30"/>
          <p:cNvGraphicFramePr/>
          <p:nvPr/>
        </p:nvGraphicFramePr>
        <p:xfrm>
          <a:off x="827000" y="1724431"/>
          <a:ext cx="7490000" cy="2879020"/>
        </p:xfrm>
        <a:graphic>
          <a:graphicData uri="http://schemas.openxmlformats.org/drawingml/2006/table">
            <a:tbl>
              <a:tblPr>
                <a:noFill/>
                <a:tableStyleId>{154E72DE-BCFF-498B-B02F-24CB9C8724D4}</a:tableStyleId>
              </a:tblPr>
              <a:tblGrid>
                <a:gridCol w="1872500">
                  <a:extLst>
                    <a:ext uri="{9D8B030D-6E8A-4147-A177-3AD203B41FA5}">
                      <a16:colId xmlns:a16="http://schemas.microsoft.com/office/drawing/2014/main" val="20000"/>
                    </a:ext>
                  </a:extLst>
                </a:gridCol>
                <a:gridCol w="1872500">
                  <a:extLst>
                    <a:ext uri="{9D8B030D-6E8A-4147-A177-3AD203B41FA5}">
                      <a16:colId xmlns:a16="http://schemas.microsoft.com/office/drawing/2014/main" val="20001"/>
                    </a:ext>
                  </a:extLst>
                </a:gridCol>
                <a:gridCol w="1872500">
                  <a:extLst>
                    <a:ext uri="{9D8B030D-6E8A-4147-A177-3AD203B41FA5}">
                      <a16:colId xmlns:a16="http://schemas.microsoft.com/office/drawing/2014/main" val="20002"/>
                    </a:ext>
                  </a:extLst>
                </a:gridCol>
                <a:gridCol w="1872500">
                  <a:extLst>
                    <a:ext uri="{9D8B030D-6E8A-4147-A177-3AD203B41FA5}">
                      <a16:colId xmlns:a16="http://schemas.microsoft.com/office/drawing/2014/main" val="20003"/>
                    </a:ext>
                  </a:extLst>
                </a:gridCol>
              </a:tblGrid>
              <a:tr h="319050">
                <a:tc>
                  <a:txBody>
                    <a:bodyPr/>
                    <a:lstStyle/>
                    <a:p>
                      <a:pPr marL="0" lvl="0" indent="0" algn="l" rtl="0">
                        <a:spcBef>
                          <a:spcPts val="0"/>
                        </a:spcBef>
                        <a:spcAft>
                          <a:spcPts val="0"/>
                        </a:spcAft>
                        <a:buNone/>
                      </a:pPr>
                      <a:endParaRPr sz="1300">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1"/>
                          </a:solidFill>
                          <a:latin typeface="Muli"/>
                          <a:ea typeface="Muli"/>
                          <a:cs typeface="Muli"/>
                          <a:sym typeface="Muli"/>
                        </a:rPr>
                        <a:t>Debits</a:t>
                      </a:r>
                      <a:endParaRPr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1"/>
                          </a:solidFill>
                          <a:latin typeface="Muli"/>
                          <a:ea typeface="Muli"/>
                          <a:cs typeface="Muli"/>
                          <a:sym typeface="Muli"/>
                        </a:rPr>
                        <a:t>Credits</a:t>
                      </a:r>
                      <a:endParaRPr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u="sng">
                          <a:solidFill>
                            <a:schemeClr val="dk1"/>
                          </a:solidFill>
                          <a:latin typeface="Muli"/>
                          <a:ea typeface="Muli"/>
                          <a:cs typeface="Muli"/>
                          <a:sym typeface="Muli"/>
                        </a:rPr>
                        <a:t>NET GAIN</a:t>
                      </a:r>
                      <a:endParaRPr b="1" u="sng">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08300">
                <a:tc>
                  <a:txBody>
                    <a:bodyPr/>
                    <a:lstStyle/>
                    <a:p>
                      <a:pPr marL="0" lvl="0" indent="0" algn="r" rtl="0">
                        <a:spcBef>
                          <a:spcPts val="0"/>
                        </a:spcBef>
                        <a:spcAft>
                          <a:spcPts val="0"/>
                        </a:spcAft>
                        <a:buNone/>
                      </a:pPr>
                      <a:r>
                        <a:rPr lang="en" sz="1300" b="1">
                          <a:solidFill>
                            <a:srgbClr val="38761D"/>
                          </a:solidFill>
                          <a:latin typeface="Muli"/>
                          <a:ea typeface="Muli"/>
                          <a:cs typeface="Muli"/>
                          <a:sym typeface="Muli"/>
                        </a:rPr>
                        <a:t>Initial Round of Funding</a:t>
                      </a:r>
                      <a:endParaRPr sz="1300" b="1">
                        <a:solidFill>
                          <a:srgbClr val="38761D"/>
                        </a:solidFill>
                        <a:latin typeface="Muli"/>
                        <a:ea typeface="Muli"/>
                        <a:cs typeface="Muli"/>
                        <a:sym typeface="Muli"/>
                      </a:endParaRPr>
                    </a:p>
                    <a:p>
                      <a:pPr marL="0" lvl="0" indent="0" algn="r" rtl="0">
                        <a:spcBef>
                          <a:spcPts val="0"/>
                        </a:spcBef>
                        <a:spcAft>
                          <a:spcPts val="0"/>
                        </a:spcAft>
                        <a:buNone/>
                      </a:pPr>
                      <a:r>
                        <a:rPr lang="en" sz="800" b="1">
                          <a:solidFill>
                            <a:srgbClr val="38761D"/>
                          </a:solidFill>
                          <a:latin typeface="Muli"/>
                          <a:ea typeface="Muli"/>
                          <a:cs typeface="Muli"/>
                          <a:sym typeface="Muli"/>
                        </a:rPr>
                        <a:t>(loans, investors, etc.)</a:t>
                      </a:r>
                      <a:endParaRPr sz="8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Muli"/>
                          <a:ea typeface="Muli"/>
                          <a:cs typeface="Muli"/>
                          <a:sym typeface="Muli"/>
                        </a:rPr>
                        <a:t>$200,000 </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rgbClr val="38761D"/>
                          </a:solidFill>
                          <a:latin typeface="Muli"/>
                          <a:ea typeface="Muli"/>
                          <a:cs typeface="Muli"/>
                          <a:sym typeface="Muli"/>
                        </a:rPr>
                        <a:t>+200,000</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78425">
                <a:tc>
                  <a:txBody>
                    <a:bodyPr/>
                    <a:lstStyle/>
                    <a:p>
                      <a:pPr marL="0" lvl="0" indent="0" algn="r" rtl="0">
                        <a:spcBef>
                          <a:spcPts val="0"/>
                        </a:spcBef>
                        <a:spcAft>
                          <a:spcPts val="0"/>
                        </a:spcAft>
                        <a:buNone/>
                      </a:pPr>
                      <a:r>
                        <a:rPr lang="en" sz="1300" b="1">
                          <a:solidFill>
                            <a:srgbClr val="CC0000"/>
                          </a:solidFill>
                          <a:latin typeface="Muli"/>
                          <a:ea typeface="Muli"/>
                          <a:cs typeface="Muli"/>
                          <a:sym typeface="Muli"/>
                        </a:rPr>
                        <a:t>Producing Costs</a:t>
                      </a:r>
                      <a:endParaRPr sz="1300" b="1">
                        <a:solidFill>
                          <a:srgbClr val="CC0000"/>
                        </a:solidFill>
                        <a:latin typeface="Muli"/>
                        <a:ea typeface="Muli"/>
                        <a:cs typeface="Muli"/>
                        <a:sym typeface="Muli"/>
                      </a:endParaRPr>
                    </a:p>
                    <a:p>
                      <a:pPr marL="0" lvl="0" indent="0" algn="r" rtl="0">
                        <a:spcBef>
                          <a:spcPts val="0"/>
                        </a:spcBef>
                        <a:spcAft>
                          <a:spcPts val="0"/>
                        </a:spcAft>
                        <a:buNone/>
                      </a:pPr>
                      <a:r>
                        <a:rPr lang="en" sz="800" b="1">
                          <a:solidFill>
                            <a:srgbClr val="CC0000"/>
                          </a:solidFill>
                          <a:latin typeface="Muli"/>
                          <a:ea typeface="Muli"/>
                          <a:cs typeface="Muli"/>
                          <a:sym typeface="Muli"/>
                        </a:rPr>
                        <a:t>(app development - programmers/designers)</a:t>
                      </a:r>
                      <a:endParaRPr sz="800"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800">
                          <a:latin typeface="Muli"/>
                          <a:ea typeface="Muli"/>
                          <a:cs typeface="Muli"/>
                          <a:sym typeface="Muli"/>
                        </a:rPr>
                        <a:t>app developers → 60k</a:t>
                      </a:r>
                      <a:endParaRPr sz="800">
                        <a:latin typeface="Muli"/>
                        <a:ea typeface="Muli"/>
                        <a:cs typeface="Muli"/>
                        <a:sym typeface="Muli"/>
                      </a:endParaRPr>
                    </a:p>
                    <a:p>
                      <a:pPr marL="0" lvl="0" indent="0" algn="ctr" rtl="0">
                        <a:spcBef>
                          <a:spcPts val="0"/>
                        </a:spcBef>
                        <a:spcAft>
                          <a:spcPts val="0"/>
                        </a:spcAft>
                        <a:buNone/>
                      </a:pPr>
                      <a:r>
                        <a:rPr lang="en" sz="800">
                          <a:latin typeface="Muli"/>
                          <a:ea typeface="Muli"/>
                          <a:cs typeface="Muli"/>
                          <a:sym typeface="Muli"/>
                        </a:rPr>
                        <a:t>data scientists → 15k</a:t>
                      </a:r>
                      <a:endParaRPr sz="800">
                        <a:latin typeface="Muli"/>
                        <a:ea typeface="Muli"/>
                        <a:cs typeface="Muli"/>
                        <a:sym typeface="Muli"/>
                      </a:endParaRPr>
                    </a:p>
                    <a:p>
                      <a:pPr marL="0" lvl="0" indent="0" algn="ctr" rtl="0">
                        <a:spcBef>
                          <a:spcPts val="0"/>
                        </a:spcBef>
                        <a:spcAft>
                          <a:spcPts val="0"/>
                        </a:spcAft>
                        <a:buNone/>
                      </a:pPr>
                      <a:r>
                        <a:rPr lang="en" sz="800">
                          <a:latin typeface="Muli"/>
                          <a:ea typeface="Muli"/>
                          <a:cs typeface="Muli"/>
                          <a:sym typeface="Muli"/>
                        </a:rPr>
                        <a:t>AI development → 50k</a:t>
                      </a:r>
                      <a:endParaRPr sz="800">
                        <a:latin typeface="Muli"/>
                        <a:ea typeface="Muli"/>
                        <a:cs typeface="Muli"/>
                        <a:sym typeface="Muli"/>
                      </a:endParaRPr>
                    </a:p>
                    <a:p>
                      <a:pPr marL="0" lvl="0" indent="0" algn="ctr" rtl="0">
                        <a:spcBef>
                          <a:spcPts val="0"/>
                        </a:spcBef>
                        <a:spcAft>
                          <a:spcPts val="0"/>
                        </a:spcAft>
                        <a:buNone/>
                      </a:pPr>
                      <a:r>
                        <a:rPr lang="en" sz="1200">
                          <a:latin typeface="Muli"/>
                          <a:ea typeface="Muli"/>
                          <a:cs typeface="Muli"/>
                          <a:sym typeface="Muli"/>
                        </a:rPr>
                        <a:t>$125,000 </a:t>
                      </a:r>
                      <a:endParaRPr sz="8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rgbClr val="CC0000"/>
                          </a:solidFill>
                          <a:latin typeface="Muli"/>
                          <a:ea typeface="Muli"/>
                          <a:cs typeface="Muli"/>
                          <a:sym typeface="Muli"/>
                        </a:rPr>
                        <a:t>-125,000</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94350">
                <a:tc>
                  <a:txBody>
                    <a:bodyPr/>
                    <a:lstStyle/>
                    <a:p>
                      <a:pPr marL="0" lvl="0" indent="0" algn="r" rtl="0">
                        <a:spcBef>
                          <a:spcPts val="0"/>
                        </a:spcBef>
                        <a:spcAft>
                          <a:spcPts val="0"/>
                        </a:spcAft>
                        <a:buNone/>
                      </a:pPr>
                      <a:r>
                        <a:rPr lang="en" sz="1300" b="1">
                          <a:solidFill>
                            <a:srgbClr val="CC0000"/>
                          </a:solidFill>
                          <a:latin typeface="Muli"/>
                          <a:ea typeface="Muli"/>
                          <a:cs typeface="Muli"/>
                          <a:sym typeface="Muli"/>
                        </a:rPr>
                        <a:t>Marketing Costs</a:t>
                      </a:r>
                      <a:endParaRPr sz="1300" b="1">
                        <a:solidFill>
                          <a:srgbClr val="CC0000"/>
                        </a:solidFill>
                        <a:latin typeface="Muli"/>
                        <a:ea typeface="Muli"/>
                        <a:cs typeface="Muli"/>
                        <a:sym typeface="Muli"/>
                      </a:endParaRPr>
                    </a:p>
                    <a:p>
                      <a:pPr marL="0" lvl="0" indent="0" algn="r" rtl="0">
                        <a:spcBef>
                          <a:spcPts val="0"/>
                        </a:spcBef>
                        <a:spcAft>
                          <a:spcPts val="0"/>
                        </a:spcAft>
                        <a:buNone/>
                      </a:pPr>
                      <a:r>
                        <a:rPr lang="en" sz="800" b="1">
                          <a:solidFill>
                            <a:srgbClr val="CC0000"/>
                          </a:solidFill>
                          <a:latin typeface="Muli"/>
                          <a:ea typeface="Muli"/>
                          <a:cs typeface="Muli"/>
                          <a:sym typeface="Muli"/>
                        </a:rPr>
                        <a:t>(social media advertising through influencers-- Youtube, Tik Tok, Instagram, FB)</a:t>
                      </a:r>
                      <a:endParaRPr sz="800"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rgbClr val="CC0000"/>
                          </a:solidFill>
                          <a:latin typeface="Muli"/>
                          <a:ea typeface="Muli"/>
                          <a:cs typeface="Muli"/>
                          <a:sym typeface="Muli"/>
                        </a:rPr>
                        <a:t>-50,000</a:t>
                      </a:r>
                      <a:r>
                        <a:rPr lang="en" sz="1200">
                          <a:latin typeface="Muli"/>
                          <a:ea typeface="Muli"/>
                          <a:cs typeface="Muli"/>
                          <a:sym typeface="Muli"/>
                        </a:rPr>
                        <a:t> </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4350">
                <a:tc>
                  <a:txBody>
                    <a:bodyPr/>
                    <a:lstStyle/>
                    <a:p>
                      <a:pPr marL="0" lvl="0" indent="0" algn="r" rtl="0">
                        <a:spcBef>
                          <a:spcPts val="0"/>
                        </a:spcBef>
                        <a:spcAft>
                          <a:spcPts val="0"/>
                        </a:spcAft>
                        <a:buNone/>
                      </a:pPr>
                      <a:r>
                        <a:rPr lang="en" sz="1300" b="1" u="sng">
                          <a:solidFill>
                            <a:schemeClr val="dk1"/>
                          </a:solidFill>
                          <a:latin typeface="Muli"/>
                          <a:ea typeface="Muli"/>
                          <a:cs typeface="Muli"/>
                          <a:sym typeface="Muli"/>
                        </a:rPr>
                        <a:t>OVERALL NET GAIN/LOSS</a:t>
                      </a:r>
                      <a:r>
                        <a:rPr lang="en" sz="1300" b="1">
                          <a:solidFill>
                            <a:schemeClr val="dk1"/>
                          </a:solidFill>
                          <a:latin typeface="Muli"/>
                          <a:ea typeface="Muli"/>
                          <a:cs typeface="Muli"/>
                          <a:sym typeface="Muli"/>
                        </a:rPr>
                        <a:t> </a:t>
                      </a:r>
                      <a:endParaRPr sz="1300"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p>
                      <a:pPr marL="0" lvl="0" indent="0" algn="ctr" rtl="0">
                        <a:spcBef>
                          <a:spcPts val="0"/>
                        </a:spcBef>
                        <a:spcAft>
                          <a:spcPts val="0"/>
                        </a:spcAft>
                        <a:buNone/>
                      </a:pPr>
                      <a:endParaRPr sz="1200">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a:solidFill>
                            <a:srgbClr val="38761D"/>
                          </a:solidFill>
                          <a:latin typeface="Muli"/>
                          <a:ea typeface="Muli"/>
                          <a:cs typeface="Muli"/>
                          <a:sym typeface="Muli"/>
                        </a:rPr>
                        <a:t>+25,000</a:t>
                      </a:r>
                      <a:endParaRPr sz="13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
        <p:nvSpPr>
          <p:cNvPr id="373" name="Google Shape;373;p30"/>
          <p:cNvSpPr txBox="1">
            <a:spLocks noGrp="1"/>
          </p:cNvSpPr>
          <p:nvPr>
            <p:ph type="title" idx="4294967295"/>
          </p:nvPr>
        </p:nvSpPr>
        <p:spPr>
          <a:xfrm>
            <a:off x="442800" y="846275"/>
            <a:ext cx="8258400" cy="556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900">
                <a:solidFill>
                  <a:schemeClr val="dk1"/>
                </a:solidFill>
              </a:rPr>
              <a:t>Estimated Budget (First Year- </a:t>
            </a:r>
            <a:r>
              <a:rPr lang="en" sz="2900" u="sng">
                <a:solidFill>
                  <a:schemeClr val="dk1"/>
                </a:solidFill>
              </a:rPr>
              <a:t>Pre App </a:t>
            </a:r>
            <a:r>
              <a:rPr lang="en" sz="2900">
                <a:solidFill>
                  <a:schemeClr val="dk1"/>
                </a:solidFill>
              </a:rPr>
              <a:t>Launch)</a:t>
            </a:r>
            <a:endParaRPr>
              <a:solidFill>
                <a:schemeClr val="dk1"/>
              </a:solidFill>
            </a:endParaRPr>
          </a:p>
        </p:txBody>
      </p:sp>
      <p:sp>
        <p:nvSpPr>
          <p:cNvPr id="374" name="Google Shape;374;p30"/>
          <p:cNvSpPr txBox="1"/>
          <p:nvPr/>
        </p:nvSpPr>
        <p:spPr>
          <a:xfrm>
            <a:off x="3789450" y="4363050"/>
            <a:ext cx="219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uli"/>
              <a:ea typeface="Muli"/>
              <a:cs typeface="Muli"/>
              <a:sym typeface="Mul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txBox="1">
            <a:spLocks noGrp="1"/>
          </p:cNvSpPr>
          <p:nvPr>
            <p:ph type="ctrTitle" idx="4294967295"/>
          </p:nvPr>
        </p:nvSpPr>
        <p:spPr>
          <a:xfrm>
            <a:off x="685800" y="419400"/>
            <a:ext cx="7772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solidFill>
                  <a:srgbClr val="CC0000"/>
                </a:solidFill>
              </a:rPr>
              <a:t>$200,000</a:t>
            </a:r>
            <a:endParaRPr sz="4800">
              <a:solidFill>
                <a:srgbClr val="CC0000"/>
              </a:solidFill>
            </a:endParaRPr>
          </a:p>
        </p:txBody>
      </p:sp>
      <p:sp>
        <p:nvSpPr>
          <p:cNvPr id="380" name="Google Shape;380;p31"/>
          <p:cNvSpPr txBox="1">
            <a:spLocks noGrp="1"/>
          </p:cNvSpPr>
          <p:nvPr>
            <p:ph type="subTitle" idx="4294967295"/>
          </p:nvPr>
        </p:nvSpPr>
        <p:spPr>
          <a:xfrm>
            <a:off x="685800" y="1258909"/>
            <a:ext cx="77724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a:solidFill>
                  <a:srgbClr val="CC0000"/>
                </a:solidFill>
              </a:rPr>
              <a:t>That’s a lot of money to ask for</a:t>
            </a:r>
            <a:endParaRPr sz="2400">
              <a:solidFill>
                <a:srgbClr val="CC0000"/>
              </a:solidFill>
            </a:endParaRPr>
          </a:p>
        </p:txBody>
      </p:sp>
      <p:sp>
        <p:nvSpPr>
          <p:cNvPr id="381" name="Google Shape;381;p31"/>
          <p:cNvSpPr txBox="1">
            <a:spLocks noGrp="1"/>
          </p:cNvSpPr>
          <p:nvPr>
            <p:ph type="ctrTitle" idx="4294967295"/>
          </p:nvPr>
        </p:nvSpPr>
        <p:spPr>
          <a:xfrm>
            <a:off x="685800" y="3353100"/>
            <a:ext cx="7772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solidFill>
                  <a:srgbClr val="38761D"/>
                </a:solidFill>
              </a:rPr>
              <a:t>PROFIT: $199,500 </a:t>
            </a:r>
            <a:endParaRPr sz="4800">
              <a:solidFill>
                <a:srgbClr val="38761D"/>
              </a:solidFill>
            </a:endParaRPr>
          </a:p>
        </p:txBody>
      </p:sp>
      <p:sp>
        <p:nvSpPr>
          <p:cNvPr id="382" name="Google Shape;382;p31"/>
          <p:cNvSpPr txBox="1">
            <a:spLocks noGrp="1"/>
          </p:cNvSpPr>
          <p:nvPr>
            <p:ph type="subTitle" idx="4294967295"/>
          </p:nvPr>
        </p:nvSpPr>
        <p:spPr>
          <a:xfrm>
            <a:off x="685800" y="4192609"/>
            <a:ext cx="77724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a:solidFill>
                  <a:srgbClr val="38761D"/>
                </a:solidFill>
              </a:rPr>
              <a:t>Total success!</a:t>
            </a:r>
            <a:endParaRPr sz="2400">
              <a:solidFill>
                <a:srgbClr val="38761D"/>
              </a:solidFill>
            </a:endParaRPr>
          </a:p>
        </p:txBody>
      </p:sp>
      <p:sp>
        <p:nvSpPr>
          <p:cNvPr id="383" name="Google Shape;383;p31"/>
          <p:cNvSpPr txBox="1">
            <a:spLocks noGrp="1"/>
          </p:cNvSpPr>
          <p:nvPr>
            <p:ph type="ctrTitle" idx="4294967295"/>
          </p:nvPr>
        </p:nvSpPr>
        <p:spPr>
          <a:xfrm>
            <a:off x="685800" y="1886250"/>
            <a:ext cx="7772400" cy="8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solidFill>
                  <a:srgbClr val="F1C232"/>
                </a:solidFill>
              </a:rPr>
              <a:t>50,000 subscriptions*</a:t>
            </a:r>
            <a:endParaRPr sz="4800">
              <a:solidFill>
                <a:srgbClr val="F1C232"/>
              </a:solidFill>
            </a:endParaRPr>
          </a:p>
        </p:txBody>
      </p:sp>
      <p:sp>
        <p:nvSpPr>
          <p:cNvPr id="384" name="Google Shape;384;p31"/>
          <p:cNvSpPr txBox="1">
            <a:spLocks noGrp="1"/>
          </p:cNvSpPr>
          <p:nvPr>
            <p:ph type="subTitle" idx="4294967295"/>
          </p:nvPr>
        </p:nvSpPr>
        <p:spPr>
          <a:xfrm>
            <a:off x="685800" y="2725759"/>
            <a:ext cx="77724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solidFill>
                  <a:srgbClr val="F1C232"/>
                </a:solidFill>
              </a:rPr>
              <a:t>But with</a:t>
            </a:r>
            <a:r>
              <a:rPr lang="en" sz="2400">
                <a:solidFill>
                  <a:srgbClr val="F1C232"/>
                </a:solidFill>
              </a:rPr>
              <a:t> a lot of users</a:t>
            </a:r>
            <a:endParaRPr sz="2400">
              <a:solidFill>
                <a:srgbClr val="F1C232"/>
              </a:solidFill>
            </a:endParaRPr>
          </a:p>
        </p:txBody>
      </p:sp>
      <p:sp>
        <p:nvSpPr>
          <p:cNvPr id="385" name="Google Shape;385;p3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386" name="Google Shape;386;p31"/>
          <p:cNvSpPr txBox="1"/>
          <p:nvPr/>
        </p:nvSpPr>
        <p:spPr>
          <a:xfrm>
            <a:off x="5952175" y="4712350"/>
            <a:ext cx="2679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Muli"/>
                <a:ea typeface="Muli"/>
                <a:cs typeface="Muli"/>
                <a:sym typeface="Muli"/>
              </a:rPr>
              <a:t>*calculated using cheapest option for a more conservative estimate → monthly with ads ($3.99)</a:t>
            </a:r>
            <a:endParaRPr sz="800">
              <a:latin typeface="Muli"/>
              <a:ea typeface="Muli"/>
              <a:cs typeface="Muli"/>
              <a:sym typeface="Muli"/>
            </a:endParaRPr>
          </a:p>
        </p:txBody>
      </p:sp>
      <p:sp>
        <p:nvSpPr>
          <p:cNvPr id="387" name="Google Shape;387;p31"/>
          <p:cNvSpPr txBox="1"/>
          <p:nvPr/>
        </p:nvSpPr>
        <p:spPr>
          <a:xfrm>
            <a:off x="4974250" y="272700"/>
            <a:ext cx="36012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u="sng">
                <a:latin typeface="Muli"/>
                <a:ea typeface="Muli"/>
                <a:cs typeface="Muli"/>
                <a:sym typeface="Muli"/>
              </a:rPr>
              <a:t>Investor Pitch</a:t>
            </a:r>
            <a:endParaRPr sz="3200" b="1" u="sng">
              <a:latin typeface="Muli"/>
              <a:ea typeface="Muli"/>
              <a:cs typeface="Muli"/>
              <a:sym typeface="Muli"/>
            </a:endParaRPr>
          </a:p>
        </p:txBody>
      </p:sp>
      <p:sp>
        <p:nvSpPr>
          <p:cNvPr id="388" name="Google Shape;388;p31"/>
          <p:cNvSpPr txBox="1"/>
          <p:nvPr/>
        </p:nvSpPr>
        <p:spPr>
          <a:xfrm>
            <a:off x="4616925" y="2795800"/>
            <a:ext cx="2614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Muli"/>
                <a:ea typeface="Muli"/>
                <a:cs typeface="Muli"/>
                <a:sym typeface="Muli"/>
              </a:rPr>
              <a:t>50,000 subscriptions x $2.99 = $199,500</a:t>
            </a:r>
            <a:endParaRPr b="1">
              <a:latin typeface="Muli"/>
              <a:ea typeface="Muli"/>
              <a:cs typeface="Muli"/>
              <a:sym typeface="Muli"/>
            </a:endParaRPr>
          </a:p>
        </p:txBody>
      </p:sp>
      <p:sp>
        <p:nvSpPr>
          <p:cNvPr id="389" name="Google Shape;389;p31"/>
          <p:cNvSpPr txBox="1"/>
          <p:nvPr/>
        </p:nvSpPr>
        <p:spPr>
          <a:xfrm>
            <a:off x="5369050" y="949800"/>
            <a:ext cx="337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uli"/>
                <a:ea typeface="Muli"/>
                <a:cs typeface="Muli"/>
                <a:sym typeface="Muli"/>
              </a:rPr>
              <a:t>Offering 20% of each subscription till the investor(s) are paid back their initial investment full → then transition to 10% equity stake in the company </a:t>
            </a:r>
            <a:endParaRPr>
              <a:latin typeface="Muli"/>
              <a:ea typeface="Muli"/>
              <a:cs typeface="Muli"/>
              <a:sym typeface="Mul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0550" y="205975"/>
            <a:ext cx="7899900" cy="908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Problems of College Students</a:t>
            </a:r>
            <a:endParaRPr>
              <a:solidFill>
                <a:schemeClr val="dk1"/>
              </a:solidFill>
            </a:endParaRPr>
          </a:p>
        </p:txBody>
      </p:sp>
      <p:sp>
        <p:nvSpPr>
          <p:cNvPr id="74" name="Google Shape;74;p14"/>
          <p:cNvSpPr txBox="1">
            <a:spLocks noGrp="1"/>
          </p:cNvSpPr>
          <p:nvPr>
            <p:ph type="body" idx="1"/>
          </p:nvPr>
        </p:nvSpPr>
        <p:spPr>
          <a:xfrm>
            <a:off x="580550" y="1352550"/>
            <a:ext cx="4170600" cy="3161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chemeClr val="dk1"/>
              </a:buClr>
              <a:buSzPts val="2400"/>
              <a:buChar char="⬡"/>
            </a:pPr>
            <a:r>
              <a:rPr lang="en">
                <a:solidFill>
                  <a:schemeClr val="dk1"/>
                </a:solidFill>
              </a:rPr>
              <a:t>Lack of Time</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Budgeting and Eating Out</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Food Waste</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Not Knowing:</a:t>
            </a:r>
            <a:endParaRPr>
              <a:solidFill>
                <a:schemeClr val="dk1"/>
              </a:solidFill>
            </a:endParaRPr>
          </a:p>
          <a:p>
            <a:pPr marL="914400" lvl="1" indent="-381000" algn="l" rtl="0">
              <a:spcBef>
                <a:spcPts val="0"/>
              </a:spcBef>
              <a:spcAft>
                <a:spcPts val="0"/>
              </a:spcAft>
              <a:buClr>
                <a:schemeClr val="dk1"/>
              </a:buClr>
              <a:buSzPts val="2400"/>
              <a:buChar char="∙"/>
            </a:pPr>
            <a:r>
              <a:rPr lang="en">
                <a:solidFill>
                  <a:schemeClr val="dk1"/>
                </a:solidFill>
              </a:rPr>
              <a:t>How to Buy Groceries</a:t>
            </a:r>
            <a:endParaRPr>
              <a:solidFill>
                <a:schemeClr val="dk1"/>
              </a:solidFill>
            </a:endParaRPr>
          </a:p>
          <a:p>
            <a:pPr marL="914400" lvl="1" indent="-381000" algn="l" rtl="0">
              <a:spcBef>
                <a:spcPts val="0"/>
              </a:spcBef>
              <a:spcAft>
                <a:spcPts val="0"/>
              </a:spcAft>
              <a:buClr>
                <a:schemeClr val="dk1"/>
              </a:buClr>
              <a:buSzPts val="2400"/>
              <a:buChar char="∙"/>
            </a:pPr>
            <a:r>
              <a:rPr lang="en">
                <a:solidFill>
                  <a:schemeClr val="dk1"/>
                </a:solidFill>
              </a:rPr>
              <a:t>How to Cook for Oneself</a:t>
            </a:r>
            <a:endParaRPr>
              <a:solidFill>
                <a:schemeClr val="dk1"/>
              </a:solidFill>
            </a:endParaRPr>
          </a:p>
          <a:p>
            <a:pPr marL="914400" lvl="1" indent="-381000" algn="l" rtl="0">
              <a:spcBef>
                <a:spcPts val="0"/>
              </a:spcBef>
              <a:spcAft>
                <a:spcPts val="0"/>
              </a:spcAft>
              <a:buClr>
                <a:schemeClr val="dk1"/>
              </a:buClr>
              <a:buSzPts val="2400"/>
              <a:buChar char="∙"/>
            </a:pPr>
            <a:r>
              <a:rPr lang="en">
                <a:solidFill>
                  <a:schemeClr val="dk1"/>
                </a:solidFill>
              </a:rPr>
              <a:t>Or What to Eat</a:t>
            </a:r>
            <a:endParaRPr>
              <a:solidFill>
                <a:schemeClr val="dk1"/>
              </a:solidFill>
            </a:endParaRPr>
          </a:p>
        </p:txBody>
      </p:sp>
      <p:sp>
        <p:nvSpPr>
          <p:cNvPr id="75" name="Google Shape;75;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76" name="Google Shape;76;p14"/>
          <p:cNvPicPr preferRelativeResize="0"/>
          <p:nvPr/>
        </p:nvPicPr>
        <p:blipFill rotWithShape="1">
          <a:blip r:embed="rId3">
            <a:alphaModFix/>
          </a:blip>
          <a:srcRect l="7706" t="8231"/>
          <a:stretch/>
        </p:blipFill>
        <p:spPr>
          <a:xfrm>
            <a:off x="6240925" y="3104125"/>
            <a:ext cx="2527401" cy="2005750"/>
          </a:xfrm>
          <a:prstGeom prst="rect">
            <a:avLst/>
          </a:prstGeom>
          <a:noFill/>
          <a:ln>
            <a:noFill/>
          </a:ln>
        </p:spPr>
      </p:pic>
      <p:pic>
        <p:nvPicPr>
          <p:cNvPr id="77" name="Google Shape;77;p14"/>
          <p:cNvPicPr preferRelativeResize="0"/>
          <p:nvPr/>
        </p:nvPicPr>
        <p:blipFill rotWithShape="1">
          <a:blip r:embed="rId4">
            <a:alphaModFix/>
          </a:blip>
          <a:srcRect l="41055" t="8858"/>
          <a:stretch/>
        </p:blipFill>
        <p:spPr>
          <a:xfrm>
            <a:off x="5014125" y="1282725"/>
            <a:ext cx="1605500" cy="1652750"/>
          </a:xfrm>
          <a:prstGeom prst="rect">
            <a:avLst/>
          </a:prstGeom>
          <a:noFill/>
          <a:ln>
            <a:noFill/>
          </a:ln>
        </p:spPr>
      </p:pic>
      <p:pic>
        <p:nvPicPr>
          <p:cNvPr id="78" name="Google Shape;78;p14"/>
          <p:cNvPicPr preferRelativeResize="0"/>
          <p:nvPr/>
        </p:nvPicPr>
        <p:blipFill rotWithShape="1">
          <a:blip r:embed="rId5">
            <a:alphaModFix/>
          </a:blip>
          <a:srcRect l="46637" t="2356" r="6598" b="18038"/>
          <a:stretch/>
        </p:blipFill>
        <p:spPr>
          <a:xfrm>
            <a:off x="6882600" y="500625"/>
            <a:ext cx="1885724" cy="17114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graphicFrame>
        <p:nvGraphicFramePr>
          <p:cNvPr id="395" name="Google Shape;395;p32"/>
          <p:cNvGraphicFramePr/>
          <p:nvPr/>
        </p:nvGraphicFramePr>
        <p:xfrm>
          <a:off x="543050" y="1465831"/>
          <a:ext cx="8057900" cy="3167545"/>
        </p:xfrm>
        <a:graphic>
          <a:graphicData uri="http://schemas.openxmlformats.org/drawingml/2006/table">
            <a:tbl>
              <a:tblPr>
                <a:noFill/>
                <a:tableStyleId>{154E72DE-BCFF-498B-B02F-24CB9C8724D4}</a:tableStyleId>
              </a:tblPr>
              <a:tblGrid>
                <a:gridCol w="2014475">
                  <a:extLst>
                    <a:ext uri="{9D8B030D-6E8A-4147-A177-3AD203B41FA5}">
                      <a16:colId xmlns:a16="http://schemas.microsoft.com/office/drawing/2014/main" val="20000"/>
                    </a:ext>
                  </a:extLst>
                </a:gridCol>
                <a:gridCol w="2014475">
                  <a:extLst>
                    <a:ext uri="{9D8B030D-6E8A-4147-A177-3AD203B41FA5}">
                      <a16:colId xmlns:a16="http://schemas.microsoft.com/office/drawing/2014/main" val="20001"/>
                    </a:ext>
                  </a:extLst>
                </a:gridCol>
                <a:gridCol w="2014475">
                  <a:extLst>
                    <a:ext uri="{9D8B030D-6E8A-4147-A177-3AD203B41FA5}">
                      <a16:colId xmlns:a16="http://schemas.microsoft.com/office/drawing/2014/main" val="20002"/>
                    </a:ext>
                  </a:extLst>
                </a:gridCol>
                <a:gridCol w="2014475">
                  <a:extLst>
                    <a:ext uri="{9D8B030D-6E8A-4147-A177-3AD203B41FA5}">
                      <a16:colId xmlns:a16="http://schemas.microsoft.com/office/drawing/2014/main" val="20003"/>
                    </a:ext>
                  </a:extLst>
                </a:gridCol>
              </a:tblGrid>
              <a:tr h="456300">
                <a:tc>
                  <a:txBody>
                    <a:bodyPr/>
                    <a:lstStyle/>
                    <a:p>
                      <a:pPr marL="0" lvl="0" indent="0" algn="r" rtl="0">
                        <a:spcBef>
                          <a:spcPts val="0"/>
                        </a:spcBef>
                        <a:spcAft>
                          <a:spcPts val="0"/>
                        </a:spcAft>
                        <a:buNone/>
                      </a:pPr>
                      <a:r>
                        <a:rPr lang="en" sz="1300" b="1">
                          <a:solidFill>
                            <a:srgbClr val="38761D"/>
                          </a:solidFill>
                          <a:latin typeface="Muli"/>
                          <a:ea typeface="Muli"/>
                          <a:cs typeface="Muli"/>
                          <a:sym typeface="Muli"/>
                        </a:rPr>
                        <a:t>Revenue</a:t>
                      </a:r>
                      <a:endParaRPr sz="1300" b="1">
                        <a:solidFill>
                          <a:srgbClr val="38761D"/>
                        </a:solidFill>
                        <a:latin typeface="Muli"/>
                        <a:ea typeface="Muli"/>
                        <a:cs typeface="Muli"/>
                        <a:sym typeface="Muli"/>
                      </a:endParaRPr>
                    </a:p>
                    <a:p>
                      <a:pPr marL="0" lvl="0" indent="0" algn="r" rtl="0">
                        <a:spcBef>
                          <a:spcPts val="0"/>
                        </a:spcBef>
                        <a:spcAft>
                          <a:spcPts val="0"/>
                        </a:spcAft>
                        <a:buNone/>
                      </a:pPr>
                      <a:r>
                        <a:rPr lang="en" sz="800" b="1">
                          <a:solidFill>
                            <a:srgbClr val="38761D"/>
                          </a:solidFill>
                          <a:latin typeface="Muli"/>
                          <a:ea typeface="Muli"/>
                          <a:cs typeface="Muli"/>
                          <a:sym typeface="Muli"/>
                        </a:rPr>
                        <a:t>(assuming 50,000 subscriptions) </a:t>
                      </a:r>
                      <a:endParaRPr sz="8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800">
                          <a:latin typeface="Muli"/>
                          <a:ea typeface="Muli"/>
                          <a:cs typeface="Muli"/>
                          <a:sym typeface="Muli"/>
                        </a:rPr>
                        <a:t>50,000 subscriptions x $3.99 = </a:t>
                      </a:r>
                      <a:endParaRPr sz="800">
                        <a:latin typeface="Muli"/>
                        <a:ea typeface="Muli"/>
                        <a:cs typeface="Muli"/>
                        <a:sym typeface="Muli"/>
                      </a:endParaRPr>
                    </a:p>
                    <a:p>
                      <a:pPr marL="0" lvl="0" indent="0" algn="l" rtl="0">
                        <a:spcBef>
                          <a:spcPts val="0"/>
                        </a:spcBef>
                        <a:spcAft>
                          <a:spcPts val="0"/>
                        </a:spcAft>
                        <a:buNone/>
                      </a:pPr>
                      <a:r>
                        <a:rPr lang="en" sz="800" u="sng">
                          <a:latin typeface="Muli"/>
                          <a:ea typeface="Muli"/>
                          <a:cs typeface="Muli"/>
                          <a:sym typeface="Muli"/>
                        </a:rPr>
                        <a:t>$199,500</a:t>
                      </a:r>
                      <a:endParaRPr sz="800" u="sng">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Muli"/>
                          <a:ea typeface="Muli"/>
                          <a:cs typeface="Muli"/>
                          <a:sym typeface="Muli"/>
                        </a:rPr>
                        <a:t>-----</a:t>
                      </a:r>
                      <a:endParaRPr sz="9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rgbClr val="38761D"/>
                          </a:solidFill>
                          <a:latin typeface="Muli"/>
                          <a:ea typeface="Muli"/>
                          <a:cs typeface="Muli"/>
                          <a:sym typeface="Muli"/>
                        </a:rPr>
                        <a:t>+199,500</a:t>
                      </a:r>
                      <a:endParaRPr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88575">
                <a:tc>
                  <a:txBody>
                    <a:bodyPr/>
                    <a:lstStyle/>
                    <a:p>
                      <a:pPr marL="0" lvl="0" indent="0" algn="ctr" rtl="0">
                        <a:spcBef>
                          <a:spcPts val="0"/>
                        </a:spcBef>
                        <a:spcAft>
                          <a:spcPts val="0"/>
                        </a:spcAft>
                        <a:buNone/>
                      </a:pPr>
                      <a:r>
                        <a:rPr lang="en" sz="1300" b="1">
                          <a:solidFill>
                            <a:srgbClr val="38761D"/>
                          </a:solidFill>
                          <a:latin typeface="Muli"/>
                          <a:ea typeface="Muli"/>
                          <a:cs typeface="Muli"/>
                          <a:sym typeface="Muli"/>
                        </a:rPr>
                        <a:t>Advertising Revenue</a:t>
                      </a:r>
                      <a:endParaRPr sz="1300" b="1">
                        <a:solidFill>
                          <a:srgbClr val="38761D"/>
                        </a:solidFill>
                        <a:latin typeface="Muli"/>
                        <a:ea typeface="Muli"/>
                        <a:cs typeface="Muli"/>
                        <a:sym typeface="Muli"/>
                      </a:endParaRPr>
                    </a:p>
                    <a:p>
                      <a:pPr marL="0" lvl="0" indent="0" algn="r" rtl="0">
                        <a:spcBef>
                          <a:spcPts val="0"/>
                        </a:spcBef>
                        <a:spcAft>
                          <a:spcPts val="0"/>
                        </a:spcAft>
                        <a:buNone/>
                      </a:pPr>
                      <a:r>
                        <a:rPr lang="en" sz="800" b="1">
                          <a:solidFill>
                            <a:srgbClr val="38761D"/>
                          </a:solidFill>
                          <a:latin typeface="Muli"/>
                          <a:ea typeface="Muli"/>
                          <a:cs typeface="Muli"/>
                          <a:sym typeface="Muli"/>
                        </a:rPr>
                        <a:t>(assuming 90% of standard subscription)</a:t>
                      </a:r>
                      <a:endParaRPr sz="13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800">
                          <a:latin typeface="Muli"/>
                          <a:ea typeface="Muli"/>
                          <a:cs typeface="Muli"/>
                          <a:sym typeface="Muli"/>
                        </a:rPr>
                        <a:t>50,000 subscriptions x 0.90 = </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45,000 subscriptions x $3.50 per CPM = </a:t>
                      </a:r>
                      <a:r>
                        <a:rPr lang="en" sz="800" u="sng">
                          <a:latin typeface="Muli"/>
                          <a:ea typeface="Muli"/>
                          <a:cs typeface="Muli"/>
                          <a:sym typeface="Muli"/>
                        </a:rPr>
                        <a:t>$157,500</a:t>
                      </a:r>
                      <a:endParaRPr sz="800" u="sng">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Muli"/>
                          <a:ea typeface="Muli"/>
                          <a:cs typeface="Muli"/>
                          <a:sym typeface="Muli"/>
                        </a:rPr>
                        <a:t>-----</a:t>
                      </a:r>
                      <a:endParaRPr sz="13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rgbClr val="38761D"/>
                          </a:solidFill>
                          <a:latin typeface="Muli"/>
                          <a:ea typeface="Muli"/>
                          <a:cs typeface="Muli"/>
                          <a:sym typeface="Muli"/>
                        </a:rPr>
                        <a:t>+157,500</a:t>
                      </a:r>
                      <a:endParaRPr sz="13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45625">
                <a:tc>
                  <a:txBody>
                    <a:bodyPr/>
                    <a:lstStyle/>
                    <a:p>
                      <a:pPr marL="0" lvl="0" indent="0" algn="r" rtl="0">
                        <a:spcBef>
                          <a:spcPts val="0"/>
                        </a:spcBef>
                        <a:spcAft>
                          <a:spcPts val="0"/>
                        </a:spcAft>
                        <a:buNone/>
                      </a:pPr>
                      <a:r>
                        <a:rPr lang="en" sz="1300" b="1">
                          <a:solidFill>
                            <a:srgbClr val="CC0000"/>
                          </a:solidFill>
                          <a:latin typeface="Muli"/>
                          <a:ea typeface="Muli"/>
                          <a:cs typeface="Muli"/>
                          <a:sym typeface="Muli"/>
                        </a:rPr>
                        <a:t>Distribution Costs</a:t>
                      </a:r>
                      <a:endParaRPr sz="1300" b="1">
                        <a:solidFill>
                          <a:srgbClr val="CC0000"/>
                        </a:solidFill>
                        <a:latin typeface="Muli"/>
                        <a:ea typeface="Muli"/>
                        <a:cs typeface="Muli"/>
                        <a:sym typeface="Muli"/>
                      </a:endParaRPr>
                    </a:p>
                    <a:p>
                      <a:pPr marL="0" lvl="0" indent="0" algn="r" rtl="0">
                        <a:spcBef>
                          <a:spcPts val="0"/>
                        </a:spcBef>
                        <a:spcAft>
                          <a:spcPts val="0"/>
                        </a:spcAft>
                        <a:buNone/>
                      </a:pPr>
                      <a:r>
                        <a:rPr lang="en" sz="800" b="1">
                          <a:solidFill>
                            <a:srgbClr val="CC0000"/>
                          </a:solidFill>
                          <a:latin typeface="Muli"/>
                          <a:ea typeface="Muli"/>
                          <a:cs typeface="Muli"/>
                          <a:sym typeface="Muli"/>
                        </a:rPr>
                        <a:t>(App Store costs/30% Commission)</a:t>
                      </a:r>
                      <a:endParaRPr sz="800"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Muli"/>
                          <a:ea typeface="Muli"/>
                          <a:cs typeface="Muli"/>
                          <a:sym typeface="Muli"/>
                        </a:rPr>
                        <a:t>-----</a:t>
                      </a:r>
                      <a:endParaRPr sz="13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800">
                          <a:latin typeface="Muli"/>
                          <a:ea typeface="Muli"/>
                          <a:cs typeface="Muli"/>
                          <a:sym typeface="Muli"/>
                        </a:rPr>
                        <a:t>50,000 subscriptions x $3.99 = </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$199,500</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$199,500 x .30 = </a:t>
                      </a:r>
                      <a:r>
                        <a:rPr lang="en" sz="800" u="sng">
                          <a:latin typeface="Muli"/>
                          <a:ea typeface="Muli"/>
                          <a:cs typeface="Muli"/>
                          <a:sym typeface="Muli"/>
                        </a:rPr>
                        <a:t>$59,850</a:t>
                      </a:r>
                      <a:r>
                        <a:rPr lang="en" sz="800">
                          <a:latin typeface="Muli"/>
                          <a:ea typeface="Muli"/>
                          <a:cs typeface="Muli"/>
                          <a:sym typeface="Muli"/>
                        </a:rPr>
                        <a:t> (apple store + play store)</a:t>
                      </a:r>
                      <a:endParaRPr sz="800">
                        <a:latin typeface="Muli"/>
                        <a:ea typeface="Muli"/>
                        <a:cs typeface="Muli"/>
                        <a:sym typeface="Muli"/>
                      </a:endParaRPr>
                    </a:p>
                    <a:p>
                      <a:pPr marL="0" lvl="0" indent="0" algn="l" rtl="0">
                        <a:spcBef>
                          <a:spcPts val="0"/>
                        </a:spcBef>
                        <a:spcAft>
                          <a:spcPts val="0"/>
                        </a:spcAft>
                        <a:buNone/>
                      </a:pPr>
                      <a:r>
                        <a:rPr lang="en" sz="800" u="sng">
                          <a:latin typeface="Muli"/>
                          <a:ea typeface="Muli"/>
                          <a:cs typeface="Muli"/>
                          <a:sym typeface="Muli"/>
                        </a:rPr>
                        <a:t>$99 </a:t>
                      </a:r>
                      <a:r>
                        <a:rPr lang="en" sz="800">
                          <a:latin typeface="Muli"/>
                          <a:ea typeface="Muli"/>
                          <a:cs typeface="Muli"/>
                          <a:sym typeface="Muli"/>
                        </a:rPr>
                        <a:t>annual fee for Apple Developer Program </a:t>
                      </a:r>
                      <a:endParaRPr sz="800">
                        <a:latin typeface="Muli"/>
                        <a:ea typeface="Muli"/>
                        <a:cs typeface="Muli"/>
                        <a:sym typeface="Muli"/>
                      </a:endParaRPr>
                    </a:p>
                    <a:p>
                      <a:pPr marL="0" lvl="0" indent="0" algn="l" rtl="0">
                        <a:spcBef>
                          <a:spcPts val="0"/>
                        </a:spcBef>
                        <a:spcAft>
                          <a:spcPts val="0"/>
                        </a:spcAft>
                        <a:buNone/>
                      </a:pPr>
                      <a:r>
                        <a:rPr lang="en" sz="800" u="sng">
                          <a:latin typeface="Muli"/>
                          <a:ea typeface="Muli"/>
                          <a:cs typeface="Muli"/>
                          <a:sym typeface="Muli"/>
                        </a:rPr>
                        <a:t>$25</a:t>
                      </a:r>
                      <a:r>
                        <a:rPr lang="en" sz="800">
                          <a:latin typeface="Muli"/>
                          <a:ea typeface="Muli"/>
                          <a:cs typeface="Muli"/>
                          <a:sym typeface="Muli"/>
                        </a:rPr>
                        <a:t> one time fee to create developer account for Google Play Store </a:t>
                      </a:r>
                      <a:endParaRPr sz="8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C0000"/>
                          </a:solidFill>
                          <a:latin typeface="Muli"/>
                          <a:ea typeface="Muli"/>
                          <a:cs typeface="Muli"/>
                          <a:sym typeface="Muli"/>
                        </a:rPr>
                        <a:t>-60,000</a:t>
                      </a:r>
                      <a:r>
                        <a:rPr lang="en" sz="1300">
                          <a:latin typeface="Muli"/>
                          <a:ea typeface="Muli"/>
                          <a:cs typeface="Muli"/>
                          <a:sym typeface="Muli"/>
                        </a:rPr>
                        <a:t> </a:t>
                      </a:r>
                      <a:endParaRPr sz="13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92025">
                <a:tc>
                  <a:txBody>
                    <a:bodyPr/>
                    <a:lstStyle/>
                    <a:p>
                      <a:pPr marL="0" lvl="0" indent="0" algn="r" rtl="0">
                        <a:spcBef>
                          <a:spcPts val="0"/>
                        </a:spcBef>
                        <a:spcAft>
                          <a:spcPts val="0"/>
                        </a:spcAft>
                        <a:buNone/>
                      </a:pPr>
                      <a:r>
                        <a:rPr lang="en" sz="1300" b="1">
                          <a:solidFill>
                            <a:srgbClr val="CC0000"/>
                          </a:solidFill>
                          <a:latin typeface="Muli"/>
                          <a:ea typeface="Muli"/>
                          <a:cs typeface="Muli"/>
                          <a:sym typeface="Muli"/>
                        </a:rPr>
                        <a:t>Pay Back Investors </a:t>
                      </a:r>
                      <a:endParaRPr sz="1300" b="1">
                        <a:solidFill>
                          <a:srgbClr val="CC0000"/>
                        </a:solidFill>
                        <a:latin typeface="Muli"/>
                        <a:ea typeface="Muli"/>
                        <a:cs typeface="Muli"/>
                        <a:sym typeface="Muli"/>
                      </a:endParaRPr>
                    </a:p>
                    <a:p>
                      <a:pPr marL="0" lvl="0" indent="0" algn="r" rtl="0">
                        <a:spcBef>
                          <a:spcPts val="0"/>
                        </a:spcBef>
                        <a:spcAft>
                          <a:spcPts val="0"/>
                        </a:spcAft>
                        <a:buNone/>
                      </a:pPr>
                      <a:r>
                        <a:rPr lang="en" sz="800" b="1">
                          <a:solidFill>
                            <a:srgbClr val="CC0000"/>
                          </a:solidFill>
                          <a:latin typeface="Muli"/>
                          <a:ea typeface="Muli"/>
                          <a:cs typeface="Muli"/>
                          <a:sym typeface="Muli"/>
                        </a:rPr>
                        <a:t>(20% of each subscription until they are paid back in full → 10% per subscription)</a:t>
                      </a:r>
                      <a:endParaRPr sz="8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800">
                          <a:latin typeface="Muli"/>
                          <a:ea typeface="Muli"/>
                          <a:cs typeface="Muli"/>
                          <a:sym typeface="Muli"/>
                        </a:rPr>
                        <a:t>50,000 subscriptions x $3.99 = </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199,500</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$199,500 x .20 = </a:t>
                      </a:r>
                      <a:r>
                        <a:rPr lang="en" sz="800" u="sng">
                          <a:latin typeface="Muli"/>
                          <a:ea typeface="Muli"/>
                          <a:cs typeface="Muli"/>
                          <a:sym typeface="Muli"/>
                        </a:rPr>
                        <a:t>$39,900 </a:t>
                      </a:r>
                      <a:endParaRPr sz="800" u="sng">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rgbClr val="CC0000"/>
                          </a:solidFill>
                          <a:latin typeface="Muli"/>
                          <a:ea typeface="Muli"/>
                          <a:cs typeface="Muli"/>
                          <a:sym typeface="Muli"/>
                        </a:rPr>
                        <a:t>-39,900</a:t>
                      </a:r>
                      <a:endParaRPr sz="13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48800">
                <a:tc>
                  <a:txBody>
                    <a:bodyPr/>
                    <a:lstStyle/>
                    <a:p>
                      <a:pPr marL="0" lvl="0" indent="0" algn="r" rtl="0">
                        <a:spcBef>
                          <a:spcPts val="0"/>
                        </a:spcBef>
                        <a:spcAft>
                          <a:spcPts val="0"/>
                        </a:spcAft>
                        <a:buNone/>
                      </a:pPr>
                      <a:r>
                        <a:rPr lang="en" sz="1300" b="1" u="sng">
                          <a:solidFill>
                            <a:schemeClr val="dk1"/>
                          </a:solidFill>
                          <a:latin typeface="Muli"/>
                          <a:ea typeface="Muli"/>
                          <a:cs typeface="Muli"/>
                          <a:sym typeface="Muli"/>
                        </a:rPr>
                        <a:t>OVERALL NET GAIN/LOSS</a:t>
                      </a:r>
                      <a:r>
                        <a:rPr lang="en" sz="1300" b="1">
                          <a:solidFill>
                            <a:schemeClr val="dk1"/>
                          </a:solidFill>
                          <a:latin typeface="Muli"/>
                          <a:ea typeface="Muli"/>
                          <a:cs typeface="Muli"/>
                          <a:sym typeface="Muli"/>
                        </a:rPr>
                        <a:t> </a:t>
                      </a:r>
                      <a:endParaRPr sz="1300"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p>
                      <a:pPr marL="0" lvl="0" indent="0" algn="ctr" rtl="0">
                        <a:spcBef>
                          <a:spcPts val="0"/>
                        </a:spcBef>
                        <a:spcAft>
                          <a:spcPts val="0"/>
                        </a:spcAft>
                        <a:buNone/>
                      </a:pPr>
                      <a:endParaRPr sz="1200">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200">
                          <a:latin typeface="Muli"/>
                          <a:ea typeface="Muli"/>
                          <a:cs typeface="Muli"/>
                          <a:sym typeface="Muli"/>
                        </a:rPr>
                        <a:t>-----</a:t>
                      </a:r>
                      <a:endParaRPr sz="12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300" b="1">
                          <a:solidFill>
                            <a:srgbClr val="38761D"/>
                          </a:solidFill>
                          <a:latin typeface="Muli"/>
                          <a:ea typeface="Muli"/>
                          <a:cs typeface="Muli"/>
                          <a:sym typeface="Muli"/>
                        </a:rPr>
                        <a:t>+282,100</a:t>
                      </a:r>
                      <a:endParaRPr sz="13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
        <p:nvSpPr>
          <p:cNvPr id="396" name="Google Shape;396;p32"/>
          <p:cNvSpPr txBox="1">
            <a:spLocks noGrp="1"/>
          </p:cNvSpPr>
          <p:nvPr>
            <p:ph type="title" idx="4294967295"/>
          </p:nvPr>
        </p:nvSpPr>
        <p:spPr>
          <a:xfrm>
            <a:off x="442800" y="742825"/>
            <a:ext cx="8258400" cy="556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900">
                <a:solidFill>
                  <a:schemeClr val="dk1"/>
                </a:solidFill>
              </a:rPr>
              <a:t>Estimated Budget (First Year- </a:t>
            </a:r>
            <a:r>
              <a:rPr lang="en" sz="2900" u="sng">
                <a:solidFill>
                  <a:schemeClr val="dk1"/>
                </a:solidFill>
              </a:rPr>
              <a:t>Post App </a:t>
            </a:r>
            <a:r>
              <a:rPr lang="en" sz="2900">
                <a:solidFill>
                  <a:schemeClr val="dk1"/>
                </a:solidFill>
              </a:rPr>
              <a:t>Launch)</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402" name="Google Shape;402;p33"/>
          <p:cNvGraphicFramePr/>
          <p:nvPr/>
        </p:nvGraphicFramePr>
        <p:xfrm>
          <a:off x="380863" y="731731"/>
          <a:ext cx="8382275" cy="4318970"/>
        </p:xfrm>
        <a:graphic>
          <a:graphicData uri="http://schemas.openxmlformats.org/drawingml/2006/table">
            <a:tbl>
              <a:tblPr>
                <a:noFill/>
                <a:tableStyleId>{154E72DE-BCFF-498B-B02F-24CB9C8724D4}</a:tableStyleId>
              </a:tblPr>
              <a:tblGrid>
                <a:gridCol w="2045350">
                  <a:extLst>
                    <a:ext uri="{9D8B030D-6E8A-4147-A177-3AD203B41FA5}">
                      <a16:colId xmlns:a16="http://schemas.microsoft.com/office/drawing/2014/main" val="20000"/>
                    </a:ext>
                  </a:extLst>
                </a:gridCol>
                <a:gridCol w="2045350">
                  <a:extLst>
                    <a:ext uri="{9D8B030D-6E8A-4147-A177-3AD203B41FA5}">
                      <a16:colId xmlns:a16="http://schemas.microsoft.com/office/drawing/2014/main" val="20001"/>
                    </a:ext>
                  </a:extLst>
                </a:gridCol>
                <a:gridCol w="2045350">
                  <a:extLst>
                    <a:ext uri="{9D8B030D-6E8A-4147-A177-3AD203B41FA5}">
                      <a16:colId xmlns:a16="http://schemas.microsoft.com/office/drawing/2014/main" val="20002"/>
                    </a:ext>
                  </a:extLst>
                </a:gridCol>
                <a:gridCol w="2246225">
                  <a:extLst>
                    <a:ext uri="{9D8B030D-6E8A-4147-A177-3AD203B41FA5}">
                      <a16:colId xmlns:a16="http://schemas.microsoft.com/office/drawing/2014/main" val="20003"/>
                    </a:ext>
                  </a:extLst>
                </a:gridCol>
              </a:tblGrid>
              <a:tr h="292825">
                <a:tc>
                  <a:txBody>
                    <a:bodyPr/>
                    <a:lstStyle/>
                    <a:p>
                      <a:pPr marL="0" lvl="0" indent="0" algn="l" rtl="0">
                        <a:spcBef>
                          <a:spcPts val="0"/>
                        </a:spcBef>
                        <a:spcAft>
                          <a:spcPts val="0"/>
                        </a:spcAft>
                        <a:buNone/>
                      </a:pPr>
                      <a:endParaRPr sz="1000">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chemeClr val="dk1"/>
                          </a:solidFill>
                          <a:latin typeface="Muli"/>
                          <a:ea typeface="Muli"/>
                          <a:cs typeface="Muli"/>
                          <a:sym typeface="Muli"/>
                        </a:rPr>
                        <a:t>Debits</a:t>
                      </a:r>
                      <a:endParaRPr sz="1100"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chemeClr val="dk1"/>
                          </a:solidFill>
                          <a:latin typeface="Muli"/>
                          <a:ea typeface="Muli"/>
                          <a:cs typeface="Muli"/>
                          <a:sym typeface="Muli"/>
                        </a:rPr>
                        <a:t>Credits</a:t>
                      </a:r>
                      <a:endParaRPr sz="1100"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u="sng">
                          <a:solidFill>
                            <a:schemeClr val="dk1"/>
                          </a:solidFill>
                          <a:latin typeface="Muli"/>
                          <a:ea typeface="Muli"/>
                          <a:cs typeface="Muli"/>
                          <a:sym typeface="Muli"/>
                        </a:rPr>
                        <a:t>NET GAIN</a:t>
                      </a:r>
                      <a:endParaRPr sz="1100" b="1" u="sng">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10350">
                <a:tc>
                  <a:txBody>
                    <a:bodyPr/>
                    <a:lstStyle/>
                    <a:p>
                      <a:pPr marL="0" lvl="0" indent="0" algn="r" rtl="0">
                        <a:spcBef>
                          <a:spcPts val="0"/>
                        </a:spcBef>
                        <a:spcAft>
                          <a:spcPts val="0"/>
                        </a:spcAft>
                        <a:buNone/>
                      </a:pPr>
                      <a:r>
                        <a:rPr lang="en" sz="1200" b="1">
                          <a:solidFill>
                            <a:srgbClr val="38761D"/>
                          </a:solidFill>
                          <a:latin typeface="Muli"/>
                          <a:ea typeface="Muli"/>
                          <a:cs typeface="Muli"/>
                          <a:sym typeface="Muli"/>
                        </a:rPr>
                        <a:t>Rollover Revenue</a:t>
                      </a:r>
                      <a:endParaRPr sz="11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$282,100</a:t>
                      </a:r>
                      <a:endParaRPr sz="9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a:t>
                      </a: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rgbClr val="38761D"/>
                          </a:solidFill>
                          <a:latin typeface="Muli"/>
                          <a:ea typeface="Muli"/>
                          <a:cs typeface="Muli"/>
                          <a:sym typeface="Muli"/>
                        </a:rPr>
                        <a:t>+282,100</a:t>
                      </a:r>
                      <a:endParaRPr sz="10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59725">
                <a:tc>
                  <a:txBody>
                    <a:bodyPr/>
                    <a:lstStyle/>
                    <a:p>
                      <a:pPr marL="0" lvl="0" indent="0" algn="r" rtl="0">
                        <a:spcBef>
                          <a:spcPts val="0"/>
                        </a:spcBef>
                        <a:spcAft>
                          <a:spcPts val="0"/>
                        </a:spcAft>
                        <a:buNone/>
                      </a:pPr>
                      <a:r>
                        <a:rPr lang="en" sz="1200" b="1">
                          <a:solidFill>
                            <a:srgbClr val="CC0000"/>
                          </a:solidFill>
                          <a:latin typeface="Muli"/>
                          <a:ea typeface="Muli"/>
                          <a:cs typeface="Muli"/>
                          <a:sym typeface="Muli"/>
                        </a:rPr>
                        <a:t>Producing Costs</a:t>
                      </a:r>
                      <a:endParaRPr sz="1200" b="1">
                        <a:solidFill>
                          <a:srgbClr val="CC0000"/>
                        </a:solidFill>
                        <a:latin typeface="Muli"/>
                        <a:ea typeface="Muli"/>
                        <a:cs typeface="Muli"/>
                        <a:sym typeface="Muli"/>
                      </a:endParaRPr>
                    </a:p>
                    <a:p>
                      <a:pPr marL="0" lvl="0" indent="0" algn="r" rtl="0">
                        <a:spcBef>
                          <a:spcPts val="0"/>
                        </a:spcBef>
                        <a:spcAft>
                          <a:spcPts val="0"/>
                        </a:spcAft>
                        <a:buNone/>
                      </a:pPr>
                      <a:r>
                        <a:rPr lang="en" sz="700" b="1">
                          <a:solidFill>
                            <a:srgbClr val="CC0000"/>
                          </a:solidFill>
                          <a:latin typeface="Muli"/>
                          <a:ea typeface="Muli"/>
                          <a:cs typeface="Muli"/>
                          <a:sym typeface="Muli"/>
                        </a:rPr>
                        <a:t>(app maintenance, additional features, delivery expansion)</a:t>
                      </a:r>
                      <a:endParaRPr sz="700"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a:t>
                      </a:r>
                      <a:endParaRPr sz="1000"/>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800">
                          <a:latin typeface="Muli"/>
                          <a:ea typeface="Muli"/>
                          <a:cs typeface="Muli"/>
                          <a:sym typeface="Muli"/>
                        </a:rPr>
                        <a:t>app maintenance → 15k</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delivery expansion → 35k </a:t>
                      </a:r>
                      <a:endParaRPr sz="800">
                        <a:latin typeface="Muli"/>
                        <a:ea typeface="Muli"/>
                        <a:cs typeface="Muli"/>
                        <a:sym typeface="Muli"/>
                      </a:endParaRPr>
                    </a:p>
                    <a:p>
                      <a:pPr marL="0" lvl="0" indent="0" algn="l" rtl="0">
                        <a:spcBef>
                          <a:spcPts val="0"/>
                        </a:spcBef>
                        <a:spcAft>
                          <a:spcPts val="0"/>
                        </a:spcAft>
                        <a:buNone/>
                      </a:pPr>
                      <a:r>
                        <a:rPr lang="en" sz="800">
                          <a:latin typeface="Muli"/>
                          <a:ea typeface="Muli"/>
                          <a:cs typeface="Muli"/>
                          <a:sym typeface="Muli"/>
                        </a:rPr>
                        <a:t>Additional app features → 25k</a:t>
                      </a:r>
                      <a:endParaRPr sz="8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rgbClr val="CC0000"/>
                          </a:solidFill>
                          <a:latin typeface="Muli"/>
                          <a:ea typeface="Muli"/>
                          <a:cs typeface="Muli"/>
                          <a:sym typeface="Muli"/>
                        </a:rPr>
                        <a:t>-75,000</a:t>
                      </a:r>
                      <a:endParaRPr sz="1100"/>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52275">
                <a:tc>
                  <a:txBody>
                    <a:bodyPr/>
                    <a:lstStyle/>
                    <a:p>
                      <a:pPr marL="0" lvl="0" indent="0" algn="r" rtl="0">
                        <a:spcBef>
                          <a:spcPts val="0"/>
                        </a:spcBef>
                        <a:spcAft>
                          <a:spcPts val="0"/>
                        </a:spcAft>
                        <a:buNone/>
                      </a:pPr>
                      <a:r>
                        <a:rPr lang="en" sz="1200" b="1">
                          <a:solidFill>
                            <a:srgbClr val="CC0000"/>
                          </a:solidFill>
                          <a:latin typeface="Muli"/>
                          <a:ea typeface="Muli"/>
                          <a:cs typeface="Muli"/>
                          <a:sym typeface="Muli"/>
                        </a:rPr>
                        <a:t>Marketing Costs</a:t>
                      </a:r>
                      <a:endParaRPr sz="1200" b="1">
                        <a:solidFill>
                          <a:srgbClr val="CC0000"/>
                        </a:solidFill>
                        <a:latin typeface="Muli"/>
                        <a:ea typeface="Muli"/>
                        <a:cs typeface="Muli"/>
                        <a:sym typeface="Muli"/>
                      </a:endParaRPr>
                    </a:p>
                    <a:p>
                      <a:pPr marL="0" lvl="0" indent="0" algn="r" rtl="0">
                        <a:spcBef>
                          <a:spcPts val="0"/>
                        </a:spcBef>
                        <a:spcAft>
                          <a:spcPts val="0"/>
                        </a:spcAft>
                        <a:buNone/>
                      </a:pPr>
                      <a:r>
                        <a:rPr lang="en" sz="700" b="1">
                          <a:solidFill>
                            <a:srgbClr val="CC0000"/>
                          </a:solidFill>
                          <a:latin typeface="Muli"/>
                          <a:ea typeface="Muli"/>
                          <a:cs typeface="Muli"/>
                          <a:sym typeface="Muli"/>
                        </a:rPr>
                        <a:t>(social media advertising through influencers-- Youtube, Tik Tok, Instagram, FB)</a:t>
                      </a:r>
                      <a:endParaRPr sz="700"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a:t>
                      </a:r>
                      <a:endParaRPr sz="1000"/>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9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rgbClr val="CC0000"/>
                          </a:solidFill>
                          <a:latin typeface="Muli"/>
                          <a:ea typeface="Muli"/>
                          <a:cs typeface="Muli"/>
                          <a:sym typeface="Muli"/>
                        </a:rPr>
                        <a:t>- 100,000</a:t>
                      </a:r>
                      <a:endParaRPr sz="1100"/>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99675">
                <a:tc>
                  <a:txBody>
                    <a:bodyPr/>
                    <a:lstStyle/>
                    <a:p>
                      <a:pPr marL="0" lvl="0" indent="0" algn="r" rtl="0">
                        <a:spcBef>
                          <a:spcPts val="0"/>
                        </a:spcBef>
                        <a:spcAft>
                          <a:spcPts val="0"/>
                        </a:spcAft>
                        <a:buNone/>
                      </a:pPr>
                      <a:r>
                        <a:rPr lang="en" sz="1200" b="1">
                          <a:solidFill>
                            <a:srgbClr val="38761D"/>
                          </a:solidFill>
                          <a:latin typeface="Muli"/>
                          <a:ea typeface="Muli"/>
                          <a:cs typeface="Muli"/>
                          <a:sym typeface="Muli"/>
                        </a:rPr>
                        <a:t>Selling Price</a:t>
                      </a:r>
                      <a:endParaRPr sz="1200" b="1">
                        <a:solidFill>
                          <a:srgbClr val="38761D"/>
                        </a:solidFill>
                        <a:latin typeface="Muli"/>
                        <a:ea typeface="Muli"/>
                        <a:cs typeface="Muli"/>
                        <a:sym typeface="Muli"/>
                      </a:endParaRPr>
                    </a:p>
                    <a:p>
                      <a:pPr marL="0" lvl="0" indent="0" algn="r" rtl="0">
                        <a:spcBef>
                          <a:spcPts val="0"/>
                        </a:spcBef>
                        <a:spcAft>
                          <a:spcPts val="0"/>
                        </a:spcAft>
                        <a:buNone/>
                      </a:pPr>
                      <a:r>
                        <a:rPr lang="en" sz="700" b="1">
                          <a:solidFill>
                            <a:srgbClr val="38761D"/>
                          </a:solidFill>
                          <a:latin typeface="Muli"/>
                          <a:ea typeface="Muli"/>
                          <a:cs typeface="Muli"/>
                          <a:sym typeface="Muli"/>
                        </a:rPr>
                        <a:t>(assuming 100,000 subscriptions)</a:t>
                      </a:r>
                      <a:endParaRPr sz="7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000">
                          <a:latin typeface="Muli"/>
                          <a:ea typeface="Muli"/>
                          <a:cs typeface="Muli"/>
                          <a:sym typeface="Muli"/>
                        </a:rPr>
                        <a:t>100,000 subscriptions x $3.99 =</a:t>
                      </a:r>
                      <a:endParaRPr sz="1000">
                        <a:latin typeface="Muli"/>
                        <a:ea typeface="Muli"/>
                        <a:cs typeface="Muli"/>
                        <a:sym typeface="Muli"/>
                      </a:endParaRPr>
                    </a:p>
                    <a:p>
                      <a:pPr marL="0" lvl="0" indent="0" algn="ctr" rtl="0">
                        <a:spcBef>
                          <a:spcPts val="0"/>
                        </a:spcBef>
                        <a:spcAft>
                          <a:spcPts val="0"/>
                        </a:spcAft>
                        <a:buNone/>
                      </a:pPr>
                      <a:r>
                        <a:rPr lang="en" sz="1000">
                          <a:latin typeface="Muli"/>
                          <a:ea typeface="Muli"/>
                          <a:cs typeface="Muli"/>
                          <a:sym typeface="Muli"/>
                        </a:rPr>
                        <a:t>$399,000</a:t>
                      </a: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000">
                          <a:latin typeface="Muli"/>
                          <a:ea typeface="Muli"/>
                          <a:cs typeface="Muli"/>
                          <a:sym typeface="Muli"/>
                        </a:rPr>
                        <a:t>-----</a:t>
                      </a:r>
                      <a:endParaRPr sz="1000">
                        <a:latin typeface="Muli"/>
                        <a:ea typeface="Muli"/>
                        <a:cs typeface="Muli"/>
                        <a:sym typeface="Muli"/>
                      </a:endParaRPr>
                    </a:p>
                    <a:p>
                      <a:pPr marL="0" lvl="0" indent="0" algn="ctr" rtl="0">
                        <a:spcBef>
                          <a:spcPts val="0"/>
                        </a:spcBef>
                        <a:spcAft>
                          <a:spcPts val="0"/>
                        </a:spcAft>
                        <a:buNone/>
                      </a:pP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solidFill>
                            <a:srgbClr val="38761D"/>
                          </a:solidFill>
                          <a:latin typeface="Muli"/>
                          <a:ea typeface="Muli"/>
                          <a:cs typeface="Muli"/>
                          <a:sym typeface="Muli"/>
                        </a:rPr>
                        <a:t>+399,000</a:t>
                      </a:r>
                      <a:endParaRPr sz="1000">
                        <a:latin typeface="Muli"/>
                        <a:ea typeface="Muli"/>
                        <a:cs typeface="Muli"/>
                        <a:sym typeface="Muli"/>
                      </a:endParaRPr>
                    </a:p>
                    <a:p>
                      <a:pPr marL="0" lvl="0" indent="0" algn="ctr" rtl="0">
                        <a:spcBef>
                          <a:spcPts val="0"/>
                        </a:spcBef>
                        <a:spcAft>
                          <a:spcPts val="0"/>
                        </a:spcAft>
                        <a:buNone/>
                      </a:pP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538300">
                <a:tc>
                  <a:txBody>
                    <a:bodyPr/>
                    <a:lstStyle/>
                    <a:p>
                      <a:pPr marL="0" lvl="0" indent="0" algn="r" rtl="0">
                        <a:spcBef>
                          <a:spcPts val="0"/>
                        </a:spcBef>
                        <a:spcAft>
                          <a:spcPts val="0"/>
                        </a:spcAft>
                        <a:buNone/>
                      </a:pPr>
                      <a:r>
                        <a:rPr lang="en" sz="1200" b="1">
                          <a:solidFill>
                            <a:srgbClr val="CC0000"/>
                          </a:solidFill>
                          <a:latin typeface="Muli"/>
                          <a:ea typeface="Muli"/>
                          <a:cs typeface="Muli"/>
                          <a:sym typeface="Muli"/>
                        </a:rPr>
                        <a:t>Distribution Costs</a:t>
                      </a:r>
                      <a:endParaRPr sz="1200" b="1">
                        <a:solidFill>
                          <a:srgbClr val="CC0000"/>
                        </a:solidFill>
                        <a:latin typeface="Muli"/>
                        <a:ea typeface="Muli"/>
                        <a:cs typeface="Muli"/>
                        <a:sym typeface="Muli"/>
                      </a:endParaRPr>
                    </a:p>
                    <a:p>
                      <a:pPr marL="0" lvl="0" indent="0" algn="r" rtl="0">
                        <a:spcBef>
                          <a:spcPts val="0"/>
                        </a:spcBef>
                        <a:spcAft>
                          <a:spcPts val="0"/>
                        </a:spcAft>
                        <a:buNone/>
                      </a:pPr>
                      <a:r>
                        <a:rPr lang="en" sz="700" b="1">
                          <a:solidFill>
                            <a:srgbClr val="CC0000"/>
                          </a:solidFill>
                          <a:latin typeface="Muli"/>
                          <a:ea typeface="Muli"/>
                          <a:cs typeface="Muli"/>
                          <a:sym typeface="Muli"/>
                        </a:rPr>
                        <a:t>(App Store costs + Commission -- usually 15% after first 12 months)</a:t>
                      </a:r>
                      <a:endParaRPr sz="700" b="1">
                        <a:solidFill>
                          <a:srgbClr val="CC0000"/>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a:t>
                      </a:r>
                      <a:endParaRPr sz="1000"/>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$399,000 x 0.15 = $59,850</a:t>
                      </a:r>
                      <a:endParaRPr sz="1000">
                        <a:latin typeface="Muli"/>
                        <a:ea typeface="Muli"/>
                        <a:cs typeface="Muli"/>
                        <a:sym typeface="Muli"/>
                      </a:endParaRPr>
                    </a:p>
                    <a:p>
                      <a:pPr marL="0" lvl="0" indent="0" algn="ctr" rtl="0">
                        <a:spcBef>
                          <a:spcPts val="0"/>
                        </a:spcBef>
                        <a:spcAft>
                          <a:spcPts val="0"/>
                        </a:spcAft>
                        <a:buNone/>
                      </a:pP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rgbClr val="CC0000"/>
                          </a:solidFill>
                          <a:latin typeface="Muli"/>
                          <a:ea typeface="Muli"/>
                          <a:cs typeface="Muli"/>
                          <a:sym typeface="Muli"/>
                        </a:rPr>
                        <a:t>-59,850</a:t>
                      </a: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52275">
                <a:tc>
                  <a:txBody>
                    <a:bodyPr/>
                    <a:lstStyle/>
                    <a:p>
                      <a:pPr marL="0" lvl="0" indent="0" algn="r" rtl="0">
                        <a:spcBef>
                          <a:spcPts val="0"/>
                        </a:spcBef>
                        <a:spcAft>
                          <a:spcPts val="0"/>
                        </a:spcAft>
                        <a:buNone/>
                      </a:pPr>
                      <a:r>
                        <a:rPr lang="en" sz="1200" b="1">
                          <a:solidFill>
                            <a:srgbClr val="CC0000"/>
                          </a:solidFill>
                          <a:latin typeface="Muli"/>
                          <a:ea typeface="Muli"/>
                          <a:cs typeface="Muli"/>
                          <a:sym typeface="Muli"/>
                        </a:rPr>
                        <a:t>Pay Back Investors </a:t>
                      </a:r>
                      <a:endParaRPr sz="1200" b="1">
                        <a:solidFill>
                          <a:srgbClr val="CC0000"/>
                        </a:solidFill>
                        <a:latin typeface="Muli"/>
                        <a:ea typeface="Muli"/>
                        <a:cs typeface="Muli"/>
                        <a:sym typeface="Muli"/>
                      </a:endParaRPr>
                    </a:p>
                    <a:p>
                      <a:pPr marL="0" lvl="0" indent="0" algn="r" rtl="0">
                        <a:spcBef>
                          <a:spcPts val="0"/>
                        </a:spcBef>
                        <a:spcAft>
                          <a:spcPts val="0"/>
                        </a:spcAft>
                        <a:buNone/>
                      </a:pPr>
                      <a:r>
                        <a:rPr lang="en" sz="700" b="1">
                          <a:solidFill>
                            <a:srgbClr val="CC0000"/>
                          </a:solidFill>
                          <a:latin typeface="Muli"/>
                          <a:ea typeface="Muli"/>
                          <a:cs typeface="Muli"/>
                          <a:sym typeface="Muli"/>
                        </a:rPr>
                        <a:t>(20% of each subscription until they are paid back in full → 10% equity in the company)</a:t>
                      </a:r>
                      <a:endParaRPr sz="7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a:t>
                      </a: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Muli"/>
                          <a:ea typeface="Muli"/>
                          <a:cs typeface="Muli"/>
                          <a:sym typeface="Muli"/>
                        </a:rPr>
                        <a:t>$399,000 x 0.20 =</a:t>
                      </a:r>
                      <a:endParaRPr sz="1000">
                        <a:latin typeface="Muli"/>
                        <a:ea typeface="Muli"/>
                        <a:cs typeface="Muli"/>
                        <a:sym typeface="Muli"/>
                      </a:endParaRPr>
                    </a:p>
                    <a:p>
                      <a:pPr marL="0" lvl="0" indent="0" algn="ctr" rtl="0">
                        <a:spcBef>
                          <a:spcPts val="0"/>
                        </a:spcBef>
                        <a:spcAft>
                          <a:spcPts val="0"/>
                        </a:spcAft>
                        <a:buNone/>
                      </a:pPr>
                      <a:r>
                        <a:rPr lang="en" sz="1000">
                          <a:latin typeface="Muli"/>
                          <a:ea typeface="Muli"/>
                          <a:cs typeface="Muli"/>
                          <a:sym typeface="Muli"/>
                        </a:rPr>
                        <a:t>79,800</a:t>
                      </a: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a:solidFill>
                            <a:srgbClr val="CC0000"/>
                          </a:solidFill>
                          <a:latin typeface="Muli"/>
                          <a:ea typeface="Muli"/>
                          <a:cs typeface="Muli"/>
                          <a:sym typeface="Muli"/>
                        </a:rPr>
                        <a:t>-79,800</a:t>
                      </a:r>
                      <a:endParaRPr sz="10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1900">
                <a:tc>
                  <a:txBody>
                    <a:bodyPr/>
                    <a:lstStyle/>
                    <a:p>
                      <a:pPr marL="0" lvl="0" indent="0" algn="r" rtl="0">
                        <a:spcBef>
                          <a:spcPts val="0"/>
                        </a:spcBef>
                        <a:spcAft>
                          <a:spcPts val="0"/>
                        </a:spcAft>
                        <a:buNone/>
                      </a:pPr>
                      <a:r>
                        <a:rPr lang="en" sz="1000" b="1" u="sng">
                          <a:solidFill>
                            <a:schemeClr val="dk1"/>
                          </a:solidFill>
                          <a:latin typeface="Muli"/>
                          <a:ea typeface="Muli"/>
                          <a:cs typeface="Muli"/>
                          <a:sym typeface="Muli"/>
                        </a:rPr>
                        <a:t>OVERALL NET GAIN/LOSS</a:t>
                      </a:r>
                      <a:r>
                        <a:rPr lang="en" sz="1000" b="1">
                          <a:solidFill>
                            <a:schemeClr val="dk1"/>
                          </a:solidFill>
                          <a:latin typeface="Muli"/>
                          <a:ea typeface="Muli"/>
                          <a:cs typeface="Muli"/>
                          <a:sym typeface="Muli"/>
                        </a:rPr>
                        <a:t> </a:t>
                      </a:r>
                      <a:endParaRPr sz="1000" b="1">
                        <a:solidFill>
                          <a:schemeClr val="dk1"/>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1100"/>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sz="1100">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100" b="1">
                          <a:solidFill>
                            <a:srgbClr val="38761D"/>
                          </a:solidFill>
                          <a:latin typeface="Muli"/>
                          <a:ea typeface="Muli"/>
                          <a:cs typeface="Muli"/>
                          <a:sym typeface="Muli"/>
                        </a:rPr>
                        <a:t>+ 366,450</a:t>
                      </a:r>
                      <a:endParaRPr sz="1100" b="1">
                        <a:solidFill>
                          <a:srgbClr val="38761D"/>
                        </a:solidFill>
                        <a:latin typeface="Muli"/>
                        <a:ea typeface="Muli"/>
                        <a:cs typeface="Muli"/>
                        <a:sym typeface="Muli"/>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bl>
          </a:graphicData>
        </a:graphic>
      </p:graphicFrame>
      <p:sp>
        <p:nvSpPr>
          <p:cNvPr id="403" name="Google Shape;403;p33"/>
          <p:cNvSpPr txBox="1">
            <a:spLocks noGrp="1"/>
          </p:cNvSpPr>
          <p:nvPr>
            <p:ph type="title" idx="4294967295"/>
          </p:nvPr>
        </p:nvSpPr>
        <p:spPr>
          <a:xfrm>
            <a:off x="571200" y="-149125"/>
            <a:ext cx="8382300" cy="753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900">
                <a:solidFill>
                  <a:schemeClr val="dk1"/>
                </a:solidFill>
              </a:rPr>
              <a:t>Estimated Budget (</a:t>
            </a:r>
            <a:r>
              <a:rPr lang="en" sz="2900" u="sng">
                <a:solidFill>
                  <a:schemeClr val="dk1"/>
                </a:solidFill>
              </a:rPr>
              <a:t>Second year</a:t>
            </a:r>
            <a:r>
              <a:rPr lang="en" sz="2900">
                <a:solidFill>
                  <a:schemeClr val="dk1"/>
                </a:solidFill>
              </a:rPr>
              <a:t>)</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409" name="Google Shape;409;p34"/>
          <p:cNvSpPr txBox="1">
            <a:spLocks noGrp="1"/>
          </p:cNvSpPr>
          <p:nvPr>
            <p:ph type="ctrTitle" idx="4294967295"/>
          </p:nvPr>
        </p:nvSpPr>
        <p:spPr>
          <a:xfrm>
            <a:off x="685800" y="1341750"/>
            <a:ext cx="4166100" cy="92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a:solidFill>
                  <a:schemeClr val="dk1"/>
                </a:solidFill>
              </a:rPr>
              <a:t>Thanks!</a:t>
            </a:r>
            <a:endParaRPr sz="7200">
              <a:solidFill>
                <a:schemeClr val="dk1"/>
              </a:solidFill>
            </a:endParaRPr>
          </a:p>
        </p:txBody>
      </p:sp>
      <p:sp>
        <p:nvSpPr>
          <p:cNvPr id="410" name="Google Shape;410;p34"/>
          <p:cNvSpPr txBox="1">
            <a:spLocks noGrp="1"/>
          </p:cNvSpPr>
          <p:nvPr>
            <p:ph type="subTitle" idx="4294967295"/>
          </p:nvPr>
        </p:nvSpPr>
        <p:spPr>
          <a:xfrm>
            <a:off x="685800" y="2302047"/>
            <a:ext cx="3617400" cy="1499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800" b="1">
                <a:latin typeface="Muli"/>
                <a:ea typeface="Muli"/>
                <a:cs typeface="Muli"/>
                <a:sym typeface="Muli"/>
              </a:rPr>
              <a:t>Any questions?</a:t>
            </a:r>
            <a:endParaRPr sz="1800" b="1">
              <a:latin typeface="Muli"/>
              <a:ea typeface="Muli"/>
              <a:cs typeface="Muli"/>
              <a:sym typeface="Muli"/>
            </a:endParaRPr>
          </a:p>
          <a:p>
            <a:pPr marL="0" lvl="0" indent="0" algn="l" rtl="0">
              <a:spcBef>
                <a:spcPts val="600"/>
              </a:spcBef>
              <a:spcAft>
                <a:spcPts val="0"/>
              </a:spcAft>
              <a:buNone/>
            </a:pPr>
            <a:endParaRPr sz="1800"/>
          </a:p>
        </p:txBody>
      </p:sp>
      <p:pic>
        <p:nvPicPr>
          <p:cNvPr id="411" name="Google Shape;411;p34"/>
          <p:cNvPicPr preferRelativeResize="0"/>
          <p:nvPr/>
        </p:nvPicPr>
        <p:blipFill>
          <a:blip r:embed="rId3">
            <a:alphaModFix/>
          </a:blip>
          <a:stretch>
            <a:fillRect/>
          </a:stretch>
        </p:blipFill>
        <p:spPr>
          <a:xfrm>
            <a:off x="4366587" y="2681025"/>
            <a:ext cx="3171324" cy="1889775"/>
          </a:xfrm>
          <a:prstGeom prst="rect">
            <a:avLst/>
          </a:prstGeom>
          <a:noFill/>
          <a:ln>
            <a:noFill/>
          </a:ln>
        </p:spPr>
      </p:pic>
      <p:pic>
        <p:nvPicPr>
          <p:cNvPr id="412" name="Google Shape;412;p34"/>
          <p:cNvPicPr preferRelativeResize="0"/>
          <p:nvPr/>
        </p:nvPicPr>
        <p:blipFill>
          <a:blip r:embed="rId4">
            <a:alphaModFix/>
          </a:blip>
          <a:stretch>
            <a:fillRect/>
          </a:stretch>
        </p:blipFill>
        <p:spPr>
          <a:xfrm>
            <a:off x="5677889" y="1890055"/>
            <a:ext cx="548700" cy="1597701"/>
          </a:xfrm>
          <a:prstGeom prst="rect">
            <a:avLst/>
          </a:prstGeom>
          <a:noFill/>
          <a:ln>
            <a:noFill/>
          </a:ln>
        </p:spPr>
      </p:pic>
      <p:pic>
        <p:nvPicPr>
          <p:cNvPr id="413" name="Google Shape;413;p34"/>
          <p:cNvPicPr preferRelativeResize="0"/>
          <p:nvPr/>
        </p:nvPicPr>
        <p:blipFill>
          <a:blip r:embed="rId5">
            <a:alphaModFix/>
          </a:blip>
          <a:stretch>
            <a:fillRect/>
          </a:stretch>
        </p:blipFill>
        <p:spPr>
          <a:xfrm>
            <a:off x="5611796" y="718825"/>
            <a:ext cx="1279700" cy="1498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419" name="Google Shape;419;p35"/>
          <p:cNvSpPr txBox="1">
            <a:spLocks noGrp="1"/>
          </p:cNvSpPr>
          <p:nvPr>
            <p:ph type="title"/>
          </p:nvPr>
        </p:nvSpPr>
        <p:spPr>
          <a:xfrm>
            <a:off x="622050" y="115450"/>
            <a:ext cx="7899900" cy="668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u="sng"/>
              <a:t>References </a:t>
            </a:r>
            <a:r>
              <a:rPr lang="en"/>
              <a:t>:</a:t>
            </a:r>
            <a:endParaRPr/>
          </a:p>
        </p:txBody>
      </p:sp>
      <p:sp>
        <p:nvSpPr>
          <p:cNvPr id="420" name="Google Shape;420;p35"/>
          <p:cNvSpPr txBox="1">
            <a:spLocks noGrp="1"/>
          </p:cNvSpPr>
          <p:nvPr>
            <p:ph type="body" idx="1"/>
          </p:nvPr>
        </p:nvSpPr>
        <p:spPr>
          <a:xfrm>
            <a:off x="622050" y="783850"/>
            <a:ext cx="7785600" cy="4297800"/>
          </a:xfrm>
          <a:prstGeom prst="rect">
            <a:avLst/>
          </a:prstGeom>
          <a:noFill/>
          <a:ln>
            <a:noFill/>
          </a:ln>
        </p:spPr>
        <p:txBody>
          <a:bodyPr spcFirstLastPara="1" wrap="square" lIns="0" tIns="0" rIns="0" bIns="0" anchor="t" anchorCtr="0">
            <a:noAutofit/>
          </a:bodyPr>
          <a:lstStyle/>
          <a:p>
            <a:pPr marL="457200" lvl="0" indent="-298450" algn="l" rtl="0">
              <a:spcBef>
                <a:spcPts val="600"/>
              </a:spcBef>
              <a:spcAft>
                <a:spcPts val="0"/>
              </a:spcAft>
              <a:buClr>
                <a:schemeClr val="lt1"/>
              </a:buClr>
              <a:buSzPts val="1100"/>
              <a:buAutoNum type="arabicPeriod"/>
            </a:pPr>
            <a:r>
              <a:rPr lang="en" sz="1100"/>
              <a:t>CDFA - Inspection Services - Food Recovery. </a:t>
            </a:r>
            <a:r>
              <a:rPr lang="en" sz="1100" u="sng">
                <a:hlinkClick r:id="rId3"/>
              </a:rPr>
              <a:t>https://www.cdfa.ca.gov/is/foodrecovery/#:~:text=Food%20Waste%20in%20California,tons%20of%20food%20waste%20annually</a:t>
            </a:r>
            <a:endParaRPr sz="1100"/>
          </a:p>
          <a:p>
            <a:pPr marL="457200" lvl="0" indent="-298450" algn="l" rtl="0">
              <a:spcBef>
                <a:spcPts val="0"/>
              </a:spcBef>
              <a:spcAft>
                <a:spcPts val="0"/>
              </a:spcAft>
              <a:buClr>
                <a:schemeClr val="lt1"/>
              </a:buClr>
              <a:buSzPts val="1100"/>
              <a:buAutoNum type="arabicPeriod"/>
            </a:pPr>
            <a:r>
              <a:rPr lang="en" sz="1100"/>
              <a:t>Sogari G, Velez-Argumedo C, Gómez M, Mora C (2018) College Students and Eating Habits: A Study Using An Ecological Model for Healthy Behavior. Nutrients 10:1823. </a:t>
            </a:r>
            <a:r>
              <a:rPr lang="en" sz="1100" u="sng">
                <a:hlinkClick r:id="rId4"/>
              </a:rPr>
              <a:t>https://doi.org/10.3390/nu10121823</a:t>
            </a:r>
            <a:endParaRPr sz="1100"/>
          </a:p>
          <a:p>
            <a:pPr marL="457200" lvl="0" indent="-298450" algn="l" rtl="0">
              <a:spcBef>
                <a:spcPts val="0"/>
              </a:spcBef>
              <a:spcAft>
                <a:spcPts val="0"/>
              </a:spcAft>
              <a:buClr>
                <a:schemeClr val="lt1"/>
              </a:buClr>
              <a:buSzPts val="1100"/>
              <a:buAutoNum type="arabicPeriod"/>
            </a:pPr>
            <a:r>
              <a:rPr lang="en" sz="1100"/>
              <a:t>Average Cost of Food per Month for a College Student | 2022 Analysis. In: Education Data Initiative. https://educationdata.org/average-monthly-food-spend-college-student. </a:t>
            </a:r>
            <a:endParaRPr sz="1100"/>
          </a:p>
          <a:p>
            <a:pPr marL="457200" lvl="0" indent="-298450" algn="l" rtl="0">
              <a:spcBef>
                <a:spcPts val="0"/>
              </a:spcBef>
              <a:spcAft>
                <a:spcPts val="0"/>
              </a:spcAft>
              <a:buClr>
                <a:schemeClr val="lt1"/>
              </a:buClr>
              <a:buSzPts val="1100"/>
              <a:buAutoNum type="arabicPeriod"/>
            </a:pPr>
            <a:r>
              <a:rPr lang="en" sz="1100"/>
              <a:t>Dining Costs Eating up College Students’ Budget. In: Debt.org. https://www.debt.org/students/dining-costs-eating-up-colleg-students-budget/. Accessed 23 Feb 2022b</a:t>
            </a:r>
            <a:endParaRPr sz="1100"/>
          </a:p>
          <a:p>
            <a:pPr marL="457200" lvl="0" indent="-298450" algn="l" rtl="0">
              <a:spcBef>
                <a:spcPts val="0"/>
              </a:spcBef>
              <a:spcAft>
                <a:spcPts val="0"/>
              </a:spcAft>
              <a:buClr>
                <a:schemeClr val="lt1"/>
              </a:buClr>
              <a:buSzPts val="1100"/>
              <a:buAutoNum type="arabicPeriod"/>
            </a:pPr>
            <a:r>
              <a:rPr lang="en" sz="1100"/>
              <a:t>#RealCollege. Real Hunger. | California Community Colleges Chancellor’s Office. https://www.cccco.edu/About-Us/News-and-Media/California-Community-Colleges-Outlook-Newsletter/College-News. </a:t>
            </a:r>
            <a:endParaRPr sz="1100"/>
          </a:p>
          <a:p>
            <a:pPr marL="457200" lvl="0" indent="-298450" algn="l" rtl="0">
              <a:spcBef>
                <a:spcPts val="0"/>
              </a:spcBef>
              <a:spcAft>
                <a:spcPts val="0"/>
              </a:spcAft>
              <a:buClr>
                <a:schemeClr val="lt1"/>
              </a:buClr>
              <a:buSzPts val="1100"/>
              <a:buAutoNum type="arabicPeriod"/>
            </a:pPr>
            <a:r>
              <a:rPr lang="en" sz="1100"/>
              <a:t>Food Waste Estimation Guide. In: RecyclingWorks Massachusetts. https://recyclingworksma.com/food-waste-estimation-guide/. </a:t>
            </a:r>
            <a:endParaRPr sz="1100"/>
          </a:p>
          <a:p>
            <a:pPr marL="457200" lvl="0" indent="-298450" algn="l" rtl="0">
              <a:spcBef>
                <a:spcPts val="0"/>
              </a:spcBef>
              <a:spcAft>
                <a:spcPts val="0"/>
              </a:spcAft>
              <a:buClr>
                <a:schemeClr val="lt1"/>
              </a:buClr>
              <a:buSzPts val="1100"/>
              <a:buAutoNum type="arabicPeriod"/>
            </a:pPr>
            <a:r>
              <a:rPr lang="en" sz="1100">
                <a:latin typeface="Muli"/>
                <a:ea typeface="Muli"/>
                <a:cs typeface="Muli"/>
                <a:sym typeface="Muli"/>
              </a:rPr>
              <a:t>“How Much Does It Cost to Make an App for Your Business in 2022.” </a:t>
            </a:r>
            <a:r>
              <a:rPr lang="en" sz="1100" i="1">
                <a:latin typeface="Muli"/>
                <a:ea typeface="Muli"/>
                <a:cs typeface="Muli"/>
                <a:sym typeface="Muli"/>
              </a:rPr>
              <a:t>Cleveroad Inc. - Web and App Development Company</a:t>
            </a:r>
            <a:r>
              <a:rPr lang="en" sz="1100">
                <a:latin typeface="Muli"/>
                <a:ea typeface="Muli"/>
                <a:cs typeface="Muli"/>
                <a:sym typeface="Muli"/>
              </a:rPr>
              <a:t>, https://www.cleveroad.com/blog/how-much-does-it-cost-to-create-an-app. </a:t>
            </a:r>
            <a:endParaRPr sz="1100">
              <a:latin typeface="Muli"/>
              <a:ea typeface="Muli"/>
              <a:cs typeface="Muli"/>
              <a:sym typeface="Muli"/>
            </a:endParaRPr>
          </a:p>
          <a:p>
            <a:pPr marL="457200" lvl="0" indent="-298450" algn="l" rtl="0">
              <a:spcBef>
                <a:spcPts val="0"/>
              </a:spcBef>
              <a:spcAft>
                <a:spcPts val="0"/>
              </a:spcAft>
              <a:buClr>
                <a:schemeClr val="lt1"/>
              </a:buClr>
              <a:buSzPts val="1100"/>
              <a:buFont typeface="Muli"/>
              <a:buAutoNum type="arabicPeriod"/>
            </a:pPr>
            <a:r>
              <a:rPr lang="en" sz="1100">
                <a:latin typeface="Muli"/>
                <a:ea typeface="Muli"/>
                <a:cs typeface="Muli"/>
                <a:sym typeface="Muli"/>
              </a:rPr>
              <a:t>What’s The Timeline For Building A Mobile App?” </a:t>
            </a:r>
            <a:r>
              <a:rPr lang="en" sz="1100" i="1">
                <a:latin typeface="Muli"/>
                <a:ea typeface="Muli"/>
                <a:cs typeface="Muli"/>
                <a:sym typeface="Muli"/>
              </a:rPr>
              <a:t>SOLTECH</a:t>
            </a:r>
            <a:r>
              <a:rPr lang="en" sz="1100">
                <a:latin typeface="Muli"/>
                <a:ea typeface="Muli"/>
                <a:cs typeface="Muli"/>
                <a:sym typeface="Muli"/>
              </a:rPr>
              <a:t>, 28 Dec. 2019, https://soltech.net/whats-timeline-building-mobile-app/.</a:t>
            </a:r>
            <a:endParaRPr sz="1100">
              <a:latin typeface="Muli"/>
              <a:ea typeface="Muli"/>
              <a:cs typeface="Muli"/>
              <a:sym typeface="Muli"/>
            </a:endParaRPr>
          </a:p>
          <a:p>
            <a:pPr marL="457200" lvl="0" indent="-298450" algn="l" rtl="0">
              <a:spcBef>
                <a:spcPts val="0"/>
              </a:spcBef>
              <a:spcAft>
                <a:spcPts val="0"/>
              </a:spcAft>
              <a:buClr>
                <a:schemeClr val="lt1"/>
              </a:buClr>
              <a:buSzPts val="1100"/>
              <a:buAutoNum type="arabicPeriod"/>
            </a:pPr>
            <a:r>
              <a:rPr lang="en" sz="1100"/>
              <a:t>Pay-Per-Click Advertising: What Is PPC Advertising? In: WordStream. https://www.wordstream.com/pay-per-click-advertising. Accessed 23 Feb 2022</a:t>
            </a:r>
            <a:endParaRPr sz="1100"/>
          </a:p>
          <a:p>
            <a:pPr marL="457200" lvl="0" indent="-298450" algn="l" rtl="0">
              <a:spcBef>
                <a:spcPts val="0"/>
              </a:spcBef>
              <a:spcAft>
                <a:spcPts val="0"/>
              </a:spcAft>
              <a:buClr>
                <a:schemeClr val="lt1"/>
              </a:buClr>
              <a:buSzPts val="1100"/>
              <a:buAutoNum type="arabicPeriod"/>
            </a:pPr>
            <a:r>
              <a:rPr lang="en" sz="1100"/>
              <a:t>Cox LK How to Win a Deal on Shark Tank: The Anatomy of a Perfect Business Pitch [Infographic]. </a:t>
            </a:r>
            <a:r>
              <a:rPr lang="en" sz="1100" u="sng">
                <a:hlinkClick r:id="rId5"/>
              </a:rPr>
              <a:t>https://blog.hubspot.com/sales/anatomy-of-a-perfe</a:t>
            </a:r>
            <a:r>
              <a:rPr lang="en" sz="1100" u="sng">
                <a:solidFill>
                  <a:schemeClr val="hlink"/>
                </a:solidFill>
                <a:hlinkClick r:id="rId5"/>
              </a:rPr>
              <a:t>ct-business-pitch</a:t>
            </a:r>
            <a:r>
              <a:rPr lang="en" sz="1100"/>
              <a:t>.</a:t>
            </a:r>
            <a:endParaRPr sz="1100"/>
          </a:p>
          <a:p>
            <a:pPr marL="0" lvl="0" indent="0" algn="l" rtl="0">
              <a:spcBef>
                <a:spcPts val="600"/>
              </a:spcBef>
              <a:spcAft>
                <a:spcPts val="0"/>
              </a:spcAft>
              <a:buNone/>
            </a:pP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Available Solutions</a:t>
            </a:r>
            <a:endParaRPr>
              <a:solidFill>
                <a:schemeClr val="dk1"/>
              </a:solidFill>
            </a:endParaRPr>
          </a:p>
        </p:txBody>
      </p:sp>
      <p:sp>
        <p:nvSpPr>
          <p:cNvPr id="84" name="Google Shape;84;p1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chemeClr val="dk1"/>
              </a:buClr>
              <a:buSzPts val="2400"/>
              <a:buChar char="⬡"/>
            </a:pPr>
            <a:r>
              <a:rPr lang="en">
                <a:solidFill>
                  <a:schemeClr val="dk1"/>
                </a:solidFill>
              </a:rPr>
              <a:t>Smart Fridges</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Grocery Shopping Apps</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Meal Delivery Kits</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EBT </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On Campus Food Pantries</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On Campus Meal Plans</a:t>
            </a:r>
            <a:endParaRPr>
              <a:solidFill>
                <a:schemeClr val="dk1"/>
              </a:solidFill>
            </a:endParaRPr>
          </a:p>
        </p:txBody>
      </p:sp>
      <p:sp>
        <p:nvSpPr>
          <p:cNvPr id="85" name="Google Shape;85;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86" name="Google Shape;86;p15"/>
          <p:cNvPicPr preferRelativeResize="0"/>
          <p:nvPr/>
        </p:nvPicPr>
        <p:blipFill>
          <a:blip r:embed="rId3">
            <a:alphaModFix/>
          </a:blip>
          <a:stretch>
            <a:fillRect/>
          </a:stretch>
        </p:blipFill>
        <p:spPr>
          <a:xfrm>
            <a:off x="6716350" y="148850"/>
            <a:ext cx="2427649" cy="2228449"/>
          </a:xfrm>
          <a:prstGeom prst="rect">
            <a:avLst/>
          </a:prstGeom>
          <a:noFill/>
          <a:ln>
            <a:noFill/>
          </a:ln>
        </p:spPr>
      </p:pic>
      <p:pic>
        <p:nvPicPr>
          <p:cNvPr id="87" name="Google Shape;87;p15"/>
          <p:cNvPicPr preferRelativeResize="0"/>
          <p:nvPr/>
        </p:nvPicPr>
        <p:blipFill rotWithShape="1">
          <a:blip r:embed="rId4">
            <a:alphaModFix/>
          </a:blip>
          <a:srcRect l="7345" t="1941" r="28221" b="12162"/>
          <a:stretch/>
        </p:blipFill>
        <p:spPr>
          <a:xfrm>
            <a:off x="4532250" y="1446900"/>
            <a:ext cx="2003351" cy="1520450"/>
          </a:xfrm>
          <a:prstGeom prst="rect">
            <a:avLst/>
          </a:prstGeom>
          <a:noFill/>
          <a:ln>
            <a:noFill/>
          </a:ln>
        </p:spPr>
      </p:pic>
      <p:pic>
        <p:nvPicPr>
          <p:cNvPr id="88" name="Google Shape;88;p15"/>
          <p:cNvPicPr preferRelativeResize="0"/>
          <p:nvPr/>
        </p:nvPicPr>
        <p:blipFill>
          <a:blip r:embed="rId5">
            <a:alphaModFix/>
          </a:blip>
          <a:stretch>
            <a:fillRect/>
          </a:stretch>
        </p:blipFill>
        <p:spPr>
          <a:xfrm>
            <a:off x="6854575" y="2582876"/>
            <a:ext cx="2003350" cy="1617342"/>
          </a:xfrm>
          <a:prstGeom prst="rect">
            <a:avLst/>
          </a:prstGeom>
          <a:noFill/>
          <a:ln>
            <a:noFill/>
          </a:ln>
        </p:spPr>
      </p:pic>
      <p:pic>
        <p:nvPicPr>
          <p:cNvPr id="89" name="Google Shape;89;p15"/>
          <p:cNvPicPr preferRelativeResize="0"/>
          <p:nvPr/>
        </p:nvPicPr>
        <p:blipFill rotWithShape="1">
          <a:blip r:embed="rId6">
            <a:alphaModFix/>
          </a:blip>
          <a:srcRect l="28266" t="7044" r="19639" b="29496"/>
          <a:stretch/>
        </p:blipFill>
        <p:spPr>
          <a:xfrm>
            <a:off x="4842800" y="3255200"/>
            <a:ext cx="1873549" cy="17118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399775" y="0"/>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Current State of Problem</a:t>
            </a:r>
            <a:endParaRPr>
              <a:solidFill>
                <a:schemeClr val="dk1"/>
              </a:solidFill>
            </a:endParaRPr>
          </a:p>
        </p:txBody>
      </p:sp>
      <p:sp>
        <p:nvSpPr>
          <p:cNvPr id="95" name="Google Shape;95;p16"/>
          <p:cNvSpPr txBox="1">
            <a:spLocks noGrp="1"/>
          </p:cNvSpPr>
          <p:nvPr>
            <p:ph type="body" idx="1"/>
          </p:nvPr>
        </p:nvSpPr>
        <p:spPr>
          <a:xfrm>
            <a:off x="399775" y="990900"/>
            <a:ext cx="6871200" cy="3161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chemeClr val="dk1"/>
              </a:buClr>
              <a:buSzPts val="2400"/>
              <a:buChar char="⬡"/>
            </a:pPr>
            <a:r>
              <a:rPr lang="en" b="1">
                <a:solidFill>
                  <a:schemeClr val="dk1"/>
                </a:solidFill>
                <a:latin typeface="Muli"/>
                <a:ea typeface="Muli"/>
                <a:cs typeface="Muli"/>
                <a:sym typeface="Muli"/>
              </a:rPr>
              <a:t>40%</a:t>
            </a:r>
            <a:r>
              <a:rPr lang="en">
                <a:solidFill>
                  <a:schemeClr val="dk1"/>
                </a:solidFill>
              </a:rPr>
              <a:t> of college students </a:t>
            </a:r>
            <a:r>
              <a:rPr lang="en" b="1">
                <a:solidFill>
                  <a:schemeClr val="dk1"/>
                </a:solidFill>
                <a:latin typeface="Muli"/>
                <a:ea typeface="Muli"/>
                <a:cs typeface="Muli"/>
                <a:sym typeface="Muli"/>
              </a:rPr>
              <a:t>skip meals </a:t>
            </a:r>
            <a:endParaRPr>
              <a:solidFill>
                <a:schemeClr val="dk1"/>
              </a:solidFill>
            </a:endParaRPr>
          </a:p>
          <a:p>
            <a:pPr marL="457200" lvl="0" indent="-381000" algn="l" rtl="0">
              <a:spcBef>
                <a:spcPts val="0"/>
              </a:spcBef>
              <a:spcAft>
                <a:spcPts val="0"/>
              </a:spcAft>
              <a:buClr>
                <a:schemeClr val="dk1"/>
              </a:buClr>
              <a:buSzPts val="2400"/>
              <a:buChar char="⬡"/>
            </a:pPr>
            <a:r>
              <a:rPr lang="en" b="1">
                <a:solidFill>
                  <a:schemeClr val="dk1"/>
                </a:solidFill>
                <a:latin typeface="Muli"/>
                <a:ea typeface="Muli"/>
                <a:cs typeface="Muli"/>
                <a:sym typeface="Muli"/>
              </a:rPr>
              <a:t>$341</a:t>
            </a:r>
            <a:r>
              <a:rPr lang="en">
                <a:solidFill>
                  <a:schemeClr val="dk1"/>
                </a:solidFill>
              </a:rPr>
              <a:t> a month spent eating </a:t>
            </a:r>
            <a:r>
              <a:rPr lang="en" b="1">
                <a:solidFill>
                  <a:schemeClr val="dk1"/>
                </a:solidFill>
                <a:latin typeface="Muli"/>
                <a:ea typeface="Muli"/>
                <a:cs typeface="Muli"/>
                <a:sym typeface="Muli"/>
              </a:rPr>
              <a:t>off-campus</a:t>
            </a:r>
            <a:r>
              <a:rPr lang="en">
                <a:solidFill>
                  <a:schemeClr val="dk1"/>
                </a:solidFill>
              </a:rPr>
              <a:t>, whereas only </a:t>
            </a:r>
            <a:r>
              <a:rPr lang="en" b="1">
                <a:solidFill>
                  <a:schemeClr val="dk1"/>
                </a:solidFill>
                <a:latin typeface="Muli"/>
                <a:ea typeface="Muli"/>
                <a:cs typeface="Muli"/>
                <a:sym typeface="Muli"/>
              </a:rPr>
              <a:t>$206</a:t>
            </a:r>
            <a:r>
              <a:rPr lang="en">
                <a:solidFill>
                  <a:schemeClr val="dk1"/>
                </a:solidFill>
              </a:rPr>
              <a:t> a month spent on </a:t>
            </a:r>
            <a:r>
              <a:rPr lang="en" b="1">
                <a:solidFill>
                  <a:schemeClr val="dk1"/>
                </a:solidFill>
                <a:latin typeface="Muli"/>
                <a:ea typeface="Muli"/>
                <a:cs typeface="Muli"/>
                <a:sym typeface="Muli"/>
              </a:rPr>
              <a:t>groceries</a:t>
            </a:r>
            <a:endParaRPr b="1">
              <a:solidFill>
                <a:schemeClr val="dk1"/>
              </a:solidFill>
              <a:latin typeface="Muli"/>
              <a:ea typeface="Muli"/>
              <a:cs typeface="Muli"/>
              <a:sym typeface="Muli"/>
            </a:endParaRPr>
          </a:p>
          <a:p>
            <a:pPr marL="457200" lvl="0" indent="-381000" algn="l" rtl="0">
              <a:spcBef>
                <a:spcPts val="0"/>
              </a:spcBef>
              <a:spcAft>
                <a:spcPts val="0"/>
              </a:spcAft>
              <a:buClr>
                <a:schemeClr val="dk1"/>
              </a:buClr>
              <a:buSzPts val="2400"/>
              <a:buChar char="⬡"/>
            </a:pPr>
            <a:r>
              <a:rPr lang="en">
                <a:solidFill>
                  <a:schemeClr val="dk1"/>
                </a:solidFill>
              </a:rPr>
              <a:t>Average </a:t>
            </a:r>
            <a:r>
              <a:rPr lang="en" b="1">
                <a:solidFill>
                  <a:schemeClr val="dk1"/>
                </a:solidFill>
                <a:latin typeface="Muli"/>
                <a:ea typeface="Muli"/>
                <a:cs typeface="Muli"/>
                <a:sym typeface="Muli"/>
              </a:rPr>
              <a:t>restaurant meal</a:t>
            </a:r>
            <a:r>
              <a:rPr lang="en">
                <a:solidFill>
                  <a:schemeClr val="dk1"/>
                </a:solidFill>
              </a:rPr>
              <a:t> costs </a:t>
            </a:r>
            <a:r>
              <a:rPr lang="en" b="1">
                <a:solidFill>
                  <a:schemeClr val="dk1"/>
                </a:solidFill>
                <a:latin typeface="Muli"/>
                <a:ea typeface="Muli"/>
                <a:cs typeface="Muli"/>
                <a:sym typeface="Muli"/>
              </a:rPr>
              <a:t>$12.75</a:t>
            </a:r>
            <a:r>
              <a:rPr lang="en">
                <a:solidFill>
                  <a:schemeClr val="dk1"/>
                </a:solidFill>
              </a:rPr>
              <a:t> but only </a:t>
            </a:r>
            <a:r>
              <a:rPr lang="en" b="1">
                <a:solidFill>
                  <a:schemeClr val="dk1"/>
                </a:solidFill>
                <a:latin typeface="Muli"/>
                <a:ea typeface="Muli"/>
                <a:cs typeface="Muli"/>
                <a:sym typeface="Muli"/>
              </a:rPr>
              <a:t>costs $4.25 to make</a:t>
            </a:r>
            <a:r>
              <a:rPr lang="en">
                <a:solidFill>
                  <a:schemeClr val="dk1"/>
                </a:solidFill>
              </a:rPr>
              <a:t> (300% markup)</a:t>
            </a:r>
            <a:endParaRPr>
              <a:solidFill>
                <a:schemeClr val="dk1"/>
              </a:solidFill>
            </a:endParaRPr>
          </a:p>
          <a:p>
            <a:pPr marL="457200" lvl="0" indent="-381000" algn="l" rtl="0">
              <a:spcBef>
                <a:spcPts val="0"/>
              </a:spcBef>
              <a:spcAft>
                <a:spcPts val="0"/>
              </a:spcAft>
              <a:buClr>
                <a:schemeClr val="dk1"/>
              </a:buClr>
              <a:buSzPts val="2400"/>
              <a:buChar char="⬡"/>
            </a:pPr>
            <a:r>
              <a:rPr lang="en" b="1">
                <a:solidFill>
                  <a:schemeClr val="dk1"/>
                </a:solidFill>
                <a:latin typeface="Muli"/>
                <a:ea typeface="Muli"/>
                <a:cs typeface="Muli"/>
                <a:sym typeface="Muli"/>
              </a:rPr>
              <a:t>Food waste</a:t>
            </a:r>
            <a:r>
              <a:rPr lang="en">
                <a:solidFill>
                  <a:schemeClr val="dk1"/>
                </a:solidFill>
              </a:rPr>
              <a:t> on average: </a:t>
            </a:r>
            <a:endParaRPr>
              <a:solidFill>
                <a:schemeClr val="dk1"/>
              </a:solidFill>
            </a:endParaRPr>
          </a:p>
          <a:p>
            <a:pPr marL="914400" lvl="1" indent="-381000" algn="l" rtl="0">
              <a:spcBef>
                <a:spcPts val="0"/>
              </a:spcBef>
              <a:spcAft>
                <a:spcPts val="0"/>
              </a:spcAft>
              <a:buClr>
                <a:schemeClr val="dk1"/>
              </a:buClr>
              <a:buSzPts val="2400"/>
              <a:buChar char="∙"/>
            </a:pPr>
            <a:r>
              <a:rPr lang="en" b="1">
                <a:solidFill>
                  <a:schemeClr val="dk1"/>
                </a:solidFill>
                <a:latin typeface="Muli"/>
                <a:ea typeface="Muli"/>
                <a:cs typeface="Muli"/>
                <a:sym typeface="Muli"/>
              </a:rPr>
              <a:t>142 pounds</a:t>
            </a:r>
            <a:r>
              <a:rPr lang="en">
                <a:solidFill>
                  <a:schemeClr val="dk1"/>
                </a:solidFill>
              </a:rPr>
              <a:t>/student/year on campus</a:t>
            </a:r>
            <a:endParaRPr>
              <a:solidFill>
                <a:schemeClr val="dk1"/>
              </a:solidFill>
            </a:endParaRPr>
          </a:p>
          <a:p>
            <a:pPr marL="914400" lvl="1" indent="-381000" algn="l" rtl="0">
              <a:spcBef>
                <a:spcPts val="0"/>
              </a:spcBef>
              <a:spcAft>
                <a:spcPts val="0"/>
              </a:spcAft>
              <a:buClr>
                <a:schemeClr val="dk1"/>
              </a:buClr>
              <a:buSzPts val="2400"/>
              <a:buChar char="∙"/>
            </a:pPr>
            <a:r>
              <a:rPr lang="en" b="1">
                <a:solidFill>
                  <a:schemeClr val="dk1"/>
                </a:solidFill>
                <a:latin typeface="Muli"/>
                <a:ea typeface="Muli"/>
                <a:cs typeface="Muli"/>
                <a:sym typeface="Muli"/>
              </a:rPr>
              <a:t>38 pounds</a:t>
            </a:r>
            <a:r>
              <a:rPr lang="en">
                <a:solidFill>
                  <a:schemeClr val="dk1"/>
                </a:solidFill>
              </a:rPr>
              <a:t>/student/year off campus</a:t>
            </a:r>
            <a:endParaRPr>
              <a:solidFill>
                <a:schemeClr val="dk1"/>
              </a:solidFill>
            </a:endParaRPr>
          </a:p>
        </p:txBody>
      </p:sp>
      <p:sp>
        <p:nvSpPr>
          <p:cNvPr id="96" name="Google Shape;96;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97" name="Google Shape;97;p16"/>
          <p:cNvPicPr preferRelativeResize="0"/>
          <p:nvPr/>
        </p:nvPicPr>
        <p:blipFill>
          <a:blip r:embed="rId3">
            <a:alphaModFix/>
          </a:blip>
          <a:stretch>
            <a:fillRect/>
          </a:stretch>
        </p:blipFill>
        <p:spPr>
          <a:xfrm>
            <a:off x="7005173" y="990900"/>
            <a:ext cx="1730499" cy="1663626"/>
          </a:xfrm>
          <a:prstGeom prst="rect">
            <a:avLst/>
          </a:prstGeom>
          <a:noFill/>
          <a:ln>
            <a:noFill/>
          </a:ln>
        </p:spPr>
      </p:pic>
      <p:pic>
        <p:nvPicPr>
          <p:cNvPr id="98" name="Google Shape;98;p16"/>
          <p:cNvPicPr preferRelativeResize="0"/>
          <p:nvPr/>
        </p:nvPicPr>
        <p:blipFill rotWithShape="1">
          <a:blip r:embed="rId4">
            <a:alphaModFix/>
          </a:blip>
          <a:srcRect l="1939" t="2842" r="41361" b="18193"/>
          <a:stretch/>
        </p:blipFill>
        <p:spPr>
          <a:xfrm>
            <a:off x="7005175" y="2968025"/>
            <a:ext cx="1730500" cy="17818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580550" y="205975"/>
            <a:ext cx="7515600" cy="922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Why Creation Curation is Best!</a:t>
            </a:r>
            <a:endParaRPr>
              <a:solidFill>
                <a:schemeClr val="dk1"/>
              </a:solidFill>
            </a:endParaRPr>
          </a:p>
        </p:txBody>
      </p:sp>
      <p:sp>
        <p:nvSpPr>
          <p:cNvPr id="104" name="Google Shape;104;p17"/>
          <p:cNvSpPr txBox="1">
            <a:spLocks noGrp="1"/>
          </p:cNvSpPr>
          <p:nvPr>
            <p:ph type="body" idx="1"/>
          </p:nvPr>
        </p:nvSpPr>
        <p:spPr>
          <a:xfrm>
            <a:off x="580550" y="1352550"/>
            <a:ext cx="4457700" cy="3161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chemeClr val="dk1"/>
              </a:buClr>
              <a:buSzPts val="2400"/>
              <a:buChar char="⬡"/>
            </a:pPr>
            <a:r>
              <a:rPr lang="en">
                <a:solidFill>
                  <a:schemeClr val="dk1"/>
                </a:solidFill>
              </a:rPr>
              <a:t>Affordable</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Easily accessible</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Promotes planning, cooking, and budgeting</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Takes into account one’s availability</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Based on one’s preferences</a:t>
            </a:r>
            <a:endParaRPr>
              <a:solidFill>
                <a:schemeClr val="dk1"/>
              </a:solidFill>
            </a:endParaRPr>
          </a:p>
          <a:p>
            <a:pPr marL="457200" lvl="0" indent="-381000" algn="l" rtl="0">
              <a:spcBef>
                <a:spcPts val="0"/>
              </a:spcBef>
              <a:spcAft>
                <a:spcPts val="0"/>
              </a:spcAft>
              <a:buClr>
                <a:schemeClr val="dk1"/>
              </a:buClr>
              <a:buSzPts val="2400"/>
              <a:buChar char="⬡"/>
            </a:pPr>
            <a:r>
              <a:rPr lang="en">
                <a:solidFill>
                  <a:schemeClr val="dk1"/>
                </a:solidFill>
              </a:rPr>
              <a:t>Resourceful </a:t>
            </a:r>
            <a:endParaRPr>
              <a:solidFill>
                <a:schemeClr val="dk1"/>
              </a:solidFill>
            </a:endParaRPr>
          </a:p>
        </p:txBody>
      </p:sp>
      <p:sp>
        <p:nvSpPr>
          <p:cNvPr id="105" name="Google Shape;105;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06" name="Google Shape;106;p17"/>
          <p:cNvPicPr preferRelativeResize="0"/>
          <p:nvPr/>
        </p:nvPicPr>
        <p:blipFill>
          <a:blip r:embed="rId3">
            <a:alphaModFix/>
          </a:blip>
          <a:stretch>
            <a:fillRect/>
          </a:stretch>
        </p:blipFill>
        <p:spPr>
          <a:xfrm>
            <a:off x="5144475" y="1235600"/>
            <a:ext cx="3197374" cy="1678625"/>
          </a:xfrm>
          <a:prstGeom prst="rect">
            <a:avLst/>
          </a:prstGeom>
          <a:noFill/>
          <a:ln>
            <a:noFill/>
          </a:ln>
        </p:spPr>
      </p:pic>
      <p:pic>
        <p:nvPicPr>
          <p:cNvPr id="107" name="Google Shape;107;p17"/>
          <p:cNvPicPr preferRelativeResize="0"/>
          <p:nvPr/>
        </p:nvPicPr>
        <p:blipFill>
          <a:blip r:embed="rId4">
            <a:alphaModFix/>
          </a:blip>
          <a:stretch>
            <a:fillRect/>
          </a:stretch>
        </p:blipFill>
        <p:spPr>
          <a:xfrm>
            <a:off x="5653015" y="3141750"/>
            <a:ext cx="3071460" cy="160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580550" y="0"/>
            <a:ext cx="60144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dk1"/>
                </a:solidFill>
              </a:rPr>
              <a:t>Proposed Solution: </a:t>
            </a:r>
            <a:endParaRPr>
              <a:solidFill>
                <a:schemeClr val="dk1"/>
              </a:solidFill>
            </a:endParaRPr>
          </a:p>
        </p:txBody>
      </p:sp>
      <p:sp>
        <p:nvSpPr>
          <p:cNvPr id="113" name="Google Shape;113;p18"/>
          <p:cNvSpPr txBox="1">
            <a:spLocks noGrp="1"/>
          </p:cNvSpPr>
          <p:nvPr>
            <p:ph type="body" idx="1"/>
          </p:nvPr>
        </p:nvSpPr>
        <p:spPr>
          <a:xfrm>
            <a:off x="580550" y="857388"/>
            <a:ext cx="4043400" cy="31551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 b="1">
                <a:solidFill>
                  <a:schemeClr val="dk1"/>
                </a:solidFill>
              </a:rPr>
              <a:t>1: Subscription-based service  </a:t>
            </a:r>
            <a:endParaRPr b="1">
              <a:solidFill>
                <a:schemeClr val="dk1"/>
              </a:solidFill>
            </a:endParaRPr>
          </a:p>
          <a:p>
            <a:pPr marL="0" lvl="0" indent="0" algn="l" rtl="0">
              <a:spcBef>
                <a:spcPts val="600"/>
              </a:spcBef>
              <a:spcAft>
                <a:spcPts val="0"/>
              </a:spcAft>
              <a:buClr>
                <a:schemeClr val="dk1"/>
              </a:buClr>
              <a:buSzPts val="1100"/>
              <a:buFont typeface="Arial"/>
              <a:buNone/>
            </a:pPr>
            <a:r>
              <a:rPr lang="en" b="1">
                <a:solidFill>
                  <a:schemeClr val="dk1"/>
                </a:solidFill>
              </a:rPr>
              <a:t>2: Personalized List of Recipes Generated Each Week taking into account: </a:t>
            </a:r>
            <a:endParaRPr b="1">
              <a:solidFill>
                <a:schemeClr val="dk1"/>
              </a:solidFill>
            </a:endParaRPr>
          </a:p>
          <a:p>
            <a:pPr marL="457200" lvl="0" indent="-355600" algn="l" rtl="0">
              <a:spcBef>
                <a:spcPts val="600"/>
              </a:spcBef>
              <a:spcAft>
                <a:spcPts val="0"/>
              </a:spcAft>
              <a:buClr>
                <a:schemeClr val="dk1"/>
              </a:buClr>
              <a:buSzPts val="2000"/>
              <a:buChar char="-"/>
            </a:pPr>
            <a:r>
              <a:rPr lang="en" b="1">
                <a:solidFill>
                  <a:schemeClr val="dk1"/>
                </a:solidFill>
              </a:rPr>
              <a:t>Preference</a:t>
            </a:r>
            <a:endParaRPr b="1">
              <a:solidFill>
                <a:schemeClr val="dk1"/>
              </a:solidFill>
            </a:endParaRPr>
          </a:p>
          <a:p>
            <a:pPr marL="457200" lvl="0" indent="-355600" algn="l" rtl="0">
              <a:spcBef>
                <a:spcPts val="0"/>
              </a:spcBef>
              <a:spcAft>
                <a:spcPts val="0"/>
              </a:spcAft>
              <a:buClr>
                <a:schemeClr val="dk1"/>
              </a:buClr>
              <a:buSzPts val="2000"/>
              <a:buChar char="-"/>
            </a:pPr>
            <a:r>
              <a:rPr lang="en" b="1">
                <a:solidFill>
                  <a:schemeClr val="dk1"/>
                </a:solidFill>
              </a:rPr>
              <a:t>Budget</a:t>
            </a:r>
            <a:endParaRPr b="1">
              <a:solidFill>
                <a:schemeClr val="dk1"/>
              </a:solidFill>
            </a:endParaRPr>
          </a:p>
          <a:p>
            <a:pPr marL="457200" lvl="0" indent="-355600" algn="l" rtl="0">
              <a:spcBef>
                <a:spcPts val="0"/>
              </a:spcBef>
              <a:spcAft>
                <a:spcPts val="0"/>
              </a:spcAft>
              <a:buClr>
                <a:schemeClr val="dk1"/>
              </a:buClr>
              <a:buSzPts val="2000"/>
              <a:buChar char="-"/>
            </a:pPr>
            <a:r>
              <a:rPr lang="en" b="1">
                <a:solidFill>
                  <a:schemeClr val="dk1"/>
                </a:solidFill>
              </a:rPr>
              <a:t>Desired Serving Size  </a:t>
            </a:r>
            <a:endParaRPr b="1">
              <a:solidFill>
                <a:schemeClr val="dk1"/>
              </a:solidFill>
            </a:endParaRPr>
          </a:p>
          <a:p>
            <a:pPr marL="0" lvl="0" indent="0" algn="l" rtl="0">
              <a:spcBef>
                <a:spcPts val="600"/>
              </a:spcBef>
              <a:spcAft>
                <a:spcPts val="0"/>
              </a:spcAft>
              <a:buClr>
                <a:schemeClr val="dk1"/>
              </a:buClr>
              <a:buSzPts val="1100"/>
              <a:buFont typeface="Arial"/>
              <a:buNone/>
            </a:pPr>
            <a:endParaRPr b="1">
              <a:solidFill>
                <a:schemeClr val="dk1"/>
              </a:solidFill>
              <a:latin typeface="Muli"/>
              <a:ea typeface="Muli"/>
              <a:cs typeface="Muli"/>
              <a:sym typeface="Muli"/>
            </a:endParaRPr>
          </a:p>
          <a:p>
            <a:pPr marL="0" lvl="0" indent="0" algn="l" rtl="0">
              <a:spcBef>
                <a:spcPts val="600"/>
              </a:spcBef>
              <a:spcAft>
                <a:spcPts val="0"/>
              </a:spcAft>
              <a:buClr>
                <a:schemeClr val="dk1"/>
              </a:buClr>
              <a:buSzPts val="1100"/>
              <a:buFont typeface="Arial"/>
              <a:buNone/>
            </a:pPr>
            <a:endParaRPr b="1">
              <a:solidFill>
                <a:schemeClr val="dk1"/>
              </a:solidFill>
              <a:latin typeface="Muli"/>
              <a:ea typeface="Muli"/>
              <a:cs typeface="Muli"/>
              <a:sym typeface="Muli"/>
            </a:endParaRPr>
          </a:p>
          <a:p>
            <a:pPr marL="0" lvl="0" indent="0" algn="l" rtl="0">
              <a:spcBef>
                <a:spcPts val="600"/>
              </a:spcBef>
              <a:spcAft>
                <a:spcPts val="0"/>
              </a:spcAft>
              <a:buClr>
                <a:schemeClr val="dk1"/>
              </a:buClr>
              <a:buSzPts val="1100"/>
              <a:buFont typeface="Arial"/>
              <a:buNone/>
            </a:pPr>
            <a:endParaRPr sz="1200" b="1">
              <a:solidFill>
                <a:schemeClr val="dk1"/>
              </a:solidFill>
            </a:endParaRPr>
          </a:p>
          <a:p>
            <a:pPr marL="0" lvl="0" indent="0" algn="l" rtl="0">
              <a:spcBef>
                <a:spcPts val="600"/>
              </a:spcBef>
              <a:spcAft>
                <a:spcPts val="0"/>
              </a:spcAft>
              <a:buClr>
                <a:schemeClr val="dk1"/>
              </a:buClr>
              <a:buSzPts val="1100"/>
              <a:buFont typeface="Arial"/>
              <a:buNone/>
            </a:pPr>
            <a:endParaRPr sz="1200" b="1">
              <a:solidFill>
                <a:schemeClr val="dk1"/>
              </a:solidFill>
            </a:endParaRPr>
          </a:p>
        </p:txBody>
      </p:sp>
      <p:sp>
        <p:nvSpPr>
          <p:cNvPr id="114" name="Google Shape;114;p1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15" name="Google Shape;115;p18"/>
          <p:cNvPicPr preferRelativeResize="0"/>
          <p:nvPr/>
        </p:nvPicPr>
        <p:blipFill>
          <a:blip r:embed="rId3">
            <a:alphaModFix/>
          </a:blip>
          <a:stretch>
            <a:fillRect/>
          </a:stretch>
        </p:blipFill>
        <p:spPr>
          <a:xfrm>
            <a:off x="6083250" y="782350"/>
            <a:ext cx="2616825" cy="1093500"/>
          </a:xfrm>
          <a:prstGeom prst="rect">
            <a:avLst/>
          </a:prstGeom>
          <a:noFill/>
          <a:ln>
            <a:noFill/>
          </a:ln>
        </p:spPr>
      </p:pic>
      <p:pic>
        <p:nvPicPr>
          <p:cNvPr id="116" name="Google Shape;116;p18"/>
          <p:cNvPicPr preferRelativeResize="0"/>
          <p:nvPr/>
        </p:nvPicPr>
        <p:blipFill>
          <a:blip r:embed="rId4">
            <a:alphaModFix/>
          </a:blip>
          <a:stretch>
            <a:fillRect/>
          </a:stretch>
        </p:blipFill>
        <p:spPr>
          <a:xfrm>
            <a:off x="4981700" y="1985062"/>
            <a:ext cx="2095300" cy="1173375"/>
          </a:xfrm>
          <a:prstGeom prst="rect">
            <a:avLst/>
          </a:prstGeom>
          <a:noFill/>
          <a:ln>
            <a:noFill/>
          </a:ln>
        </p:spPr>
      </p:pic>
      <p:pic>
        <p:nvPicPr>
          <p:cNvPr id="117" name="Google Shape;117;p18"/>
          <p:cNvPicPr preferRelativeResize="0"/>
          <p:nvPr/>
        </p:nvPicPr>
        <p:blipFill>
          <a:blip r:embed="rId5">
            <a:alphaModFix/>
          </a:blip>
          <a:stretch>
            <a:fillRect/>
          </a:stretch>
        </p:blipFill>
        <p:spPr>
          <a:xfrm>
            <a:off x="7203400" y="2772225"/>
            <a:ext cx="1763248" cy="1173375"/>
          </a:xfrm>
          <a:prstGeom prst="rect">
            <a:avLst/>
          </a:prstGeom>
          <a:noFill/>
          <a:ln>
            <a:noFill/>
          </a:ln>
        </p:spPr>
      </p:pic>
      <p:pic>
        <p:nvPicPr>
          <p:cNvPr id="118" name="Google Shape;118;p18"/>
          <p:cNvPicPr preferRelativeResize="0"/>
          <p:nvPr/>
        </p:nvPicPr>
        <p:blipFill>
          <a:blip r:embed="rId6">
            <a:alphaModFix/>
          </a:blip>
          <a:stretch>
            <a:fillRect/>
          </a:stretch>
        </p:blipFill>
        <p:spPr>
          <a:xfrm>
            <a:off x="5312775" y="3267637"/>
            <a:ext cx="1680263" cy="16802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ctrTitle" idx="4294967295"/>
          </p:nvPr>
        </p:nvSpPr>
        <p:spPr>
          <a:xfrm>
            <a:off x="500750" y="605525"/>
            <a:ext cx="3796500" cy="92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a:solidFill>
                  <a:schemeClr val="dk1"/>
                </a:solidFill>
              </a:rPr>
              <a:t>Novelty</a:t>
            </a:r>
            <a:endParaRPr sz="7200">
              <a:solidFill>
                <a:schemeClr val="dk1"/>
              </a:solidFill>
            </a:endParaRPr>
          </a:p>
        </p:txBody>
      </p:sp>
      <p:sp>
        <p:nvSpPr>
          <p:cNvPr id="124" name="Google Shape;124;p19"/>
          <p:cNvSpPr txBox="1">
            <a:spLocks noGrp="1"/>
          </p:cNvSpPr>
          <p:nvPr>
            <p:ph type="subTitle" idx="4294967295"/>
          </p:nvPr>
        </p:nvSpPr>
        <p:spPr>
          <a:xfrm>
            <a:off x="500750" y="1681350"/>
            <a:ext cx="3619800" cy="25986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800" b="1" i="1">
                <a:solidFill>
                  <a:schemeClr val="dk1"/>
                </a:solidFill>
              </a:rPr>
              <a:t>Why are we better than other recipe apps?</a:t>
            </a:r>
            <a:endParaRPr sz="1800" b="1" i="1">
              <a:solidFill>
                <a:schemeClr val="dk1"/>
              </a:solidFill>
            </a:endParaRPr>
          </a:p>
          <a:p>
            <a:pPr marL="0" lvl="0" indent="0" algn="l" rtl="0">
              <a:spcBef>
                <a:spcPts val="600"/>
              </a:spcBef>
              <a:spcAft>
                <a:spcPts val="0"/>
              </a:spcAft>
              <a:buClr>
                <a:schemeClr val="dk1"/>
              </a:buClr>
              <a:buSzPts val="1100"/>
              <a:buFont typeface="Arial"/>
              <a:buNone/>
            </a:pPr>
            <a:r>
              <a:rPr lang="en" sz="2000" b="1">
                <a:solidFill>
                  <a:schemeClr val="dk1"/>
                </a:solidFill>
                <a:latin typeface="Muli"/>
                <a:ea typeface="Muli"/>
                <a:cs typeface="Muli"/>
                <a:sym typeface="Muli"/>
              </a:rPr>
              <a:t>Our APP Considers The </a:t>
            </a:r>
            <a:r>
              <a:rPr lang="en" sz="2200" b="1">
                <a:solidFill>
                  <a:schemeClr val="dk1"/>
                </a:solidFill>
                <a:latin typeface="Muli"/>
                <a:ea typeface="Muli"/>
                <a:cs typeface="Muli"/>
                <a:sym typeface="Muli"/>
              </a:rPr>
              <a:t>Cost Range</a:t>
            </a:r>
            <a:r>
              <a:rPr lang="en" sz="2000" b="1">
                <a:solidFill>
                  <a:schemeClr val="dk1"/>
                </a:solidFill>
                <a:latin typeface="Muli"/>
                <a:ea typeface="Muli"/>
                <a:cs typeface="Muli"/>
                <a:sym typeface="Muli"/>
              </a:rPr>
              <a:t> Of Recipes and </a:t>
            </a:r>
            <a:r>
              <a:rPr lang="en" sz="2300" b="1">
                <a:solidFill>
                  <a:schemeClr val="dk1"/>
                </a:solidFill>
                <a:latin typeface="Muli"/>
                <a:ea typeface="Muli"/>
                <a:cs typeface="Muli"/>
                <a:sym typeface="Muli"/>
              </a:rPr>
              <a:t>Personalization</a:t>
            </a:r>
            <a:endParaRPr sz="2300" b="1">
              <a:solidFill>
                <a:schemeClr val="dk1"/>
              </a:solidFill>
              <a:latin typeface="Muli"/>
              <a:ea typeface="Muli"/>
              <a:cs typeface="Muli"/>
              <a:sym typeface="Muli"/>
            </a:endParaRPr>
          </a:p>
          <a:p>
            <a:pPr marL="457200" lvl="0" indent="-342900" algn="l" rtl="0">
              <a:spcBef>
                <a:spcPts val="600"/>
              </a:spcBef>
              <a:spcAft>
                <a:spcPts val="0"/>
              </a:spcAft>
              <a:buClr>
                <a:schemeClr val="dk1"/>
              </a:buClr>
              <a:buSzPts val="1800"/>
              <a:buChar char="-"/>
            </a:pPr>
            <a:r>
              <a:rPr lang="en" sz="1800" b="1">
                <a:solidFill>
                  <a:schemeClr val="dk1"/>
                </a:solidFill>
              </a:rPr>
              <a:t>Advantages? </a:t>
            </a:r>
            <a:endParaRPr sz="1800" b="1">
              <a:solidFill>
                <a:schemeClr val="dk1"/>
              </a:solidFill>
            </a:endParaRPr>
          </a:p>
        </p:txBody>
      </p:sp>
      <p:sp>
        <p:nvSpPr>
          <p:cNvPr id="125" name="Google Shape;12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26" name="Google Shape;126;p19"/>
          <p:cNvPicPr preferRelativeResize="0"/>
          <p:nvPr/>
        </p:nvPicPr>
        <p:blipFill>
          <a:blip r:embed="rId3">
            <a:alphaModFix/>
          </a:blip>
          <a:stretch>
            <a:fillRect/>
          </a:stretch>
        </p:blipFill>
        <p:spPr>
          <a:xfrm>
            <a:off x="4297250" y="698075"/>
            <a:ext cx="4490925" cy="352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body" idx="4294967295"/>
          </p:nvPr>
        </p:nvSpPr>
        <p:spPr>
          <a:xfrm>
            <a:off x="275525" y="107850"/>
            <a:ext cx="3678600" cy="34674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3000" b="1">
                <a:solidFill>
                  <a:schemeClr val="dk1"/>
                </a:solidFill>
                <a:latin typeface="Lexend Deca"/>
                <a:ea typeface="Lexend Deca"/>
                <a:cs typeface="Lexend Deca"/>
                <a:sym typeface="Lexend Deca"/>
              </a:rPr>
              <a:t>Mobile Project</a:t>
            </a:r>
            <a:endParaRPr sz="3000" b="1">
              <a:solidFill>
                <a:schemeClr val="dk1"/>
              </a:solidFill>
              <a:latin typeface="Lexend Deca"/>
              <a:ea typeface="Lexend Deca"/>
              <a:cs typeface="Lexend Deca"/>
              <a:sym typeface="Lexend Deca"/>
            </a:endParaRPr>
          </a:p>
          <a:p>
            <a:pPr marL="0" lvl="0" indent="0" algn="l" rtl="0">
              <a:spcBef>
                <a:spcPts val="600"/>
              </a:spcBef>
              <a:spcAft>
                <a:spcPts val="0"/>
              </a:spcAft>
              <a:buNone/>
            </a:pPr>
            <a:r>
              <a:rPr lang="en" sz="1800">
                <a:solidFill>
                  <a:schemeClr val="dk1"/>
                </a:solidFill>
              </a:rPr>
              <a:t>Recipe Recommendations Based on Weekly Surveys &amp; Recent Searches</a:t>
            </a:r>
            <a:endParaRPr sz="1800">
              <a:solidFill>
                <a:schemeClr val="dk1"/>
              </a:solidFill>
            </a:endParaRPr>
          </a:p>
          <a:p>
            <a:pPr marL="457200" lvl="0" indent="-342900" algn="l" rtl="0">
              <a:spcBef>
                <a:spcPts val="600"/>
              </a:spcBef>
              <a:spcAft>
                <a:spcPts val="0"/>
              </a:spcAft>
              <a:buClr>
                <a:schemeClr val="dk1"/>
              </a:buClr>
              <a:buSzPts val="1800"/>
              <a:buChar char="-"/>
            </a:pPr>
            <a:r>
              <a:rPr lang="en" sz="1800">
                <a:solidFill>
                  <a:schemeClr val="dk1"/>
                </a:solidFill>
              </a:rPr>
              <a:t>Filter Search Feature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Recipe Variations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KeyWord Search</a:t>
            </a:r>
            <a:endParaRPr sz="1800">
              <a:solidFill>
                <a:schemeClr val="dk1"/>
              </a:solidFill>
            </a:endParaRPr>
          </a:p>
          <a:p>
            <a:pPr marL="0" lvl="0" indent="0" algn="l" rtl="0">
              <a:spcBef>
                <a:spcPts val="600"/>
              </a:spcBef>
              <a:spcAft>
                <a:spcPts val="0"/>
              </a:spcAft>
              <a:buNone/>
            </a:pPr>
            <a:endParaRPr sz="1800"/>
          </a:p>
        </p:txBody>
      </p:sp>
      <p:grpSp>
        <p:nvGrpSpPr>
          <p:cNvPr id="132" name="Google Shape;132;p20"/>
          <p:cNvGrpSpPr/>
          <p:nvPr/>
        </p:nvGrpSpPr>
        <p:grpSpPr>
          <a:xfrm>
            <a:off x="4205850" y="429622"/>
            <a:ext cx="2119546" cy="4396359"/>
            <a:chOff x="2547150" y="238125"/>
            <a:chExt cx="2525675" cy="5238750"/>
          </a:xfrm>
        </p:grpSpPr>
        <p:sp>
          <p:nvSpPr>
            <p:cNvPr id="133" name="Google Shape;133;p20"/>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20"/>
          <p:cNvSpPr txBox="1"/>
          <p:nvPr/>
        </p:nvSpPr>
        <p:spPr>
          <a:xfrm>
            <a:off x="4273925" y="845250"/>
            <a:ext cx="1977600" cy="400200"/>
          </a:xfrm>
          <a:prstGeom prst="rect">
            <a:avLst/>
          </a:prstGeom>
          <a:solidFill>
            <a:schemeClr val="lt1"/>
          </a:solidFill>
          <a:ln w="762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uli"/>
                <a:ea typeface="Muli"/>
                <a:cs typeface="Muli"/>
                <a:sym typeface="Muli"/>
              </a:rPr>
              <a:t>Search:</a:t>
            </a:r>
            <a:endParaRPr>
              <a:latin typeface="Muli"/>
              <a:ea typeface="Muli"/>
              <a:cs typeface="Muli"/>
              <a:sym typeface="Muli"/>
            </a:endParaRPr>
          </a:p>
        </p:txBody>
      </p:sp>
      <p:sp>
        <p:nvSpPr>
          <p:cNvPr id="138" name="Google Shape;138;p20"/>
          <p:cNvSpPr txBox="1"/>
          <p:nvPr/>
        </p:nvSpPr>
        <p:spPr>
          <a:xfrm>
            <a:off x="4273920" y="1853275"/>
            <a:ext cx="761100" cy="923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uli"/>
                <a:ea typeface="Muli"/>
                <a:cs typeface="Muli"/>
                <a:sym typeface="Muli"/>
              </a:rPr>
              <a:t>Price Range:</a:t>
            </a:r>
            <a:endParaRPr sz="1200">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$Min - $Max</a:t>
            </a:r>
            <a:endParaRPr sz="1200">
              <a:latin typeface="Muli"/>
              <a:ea typeface="Muli"/>
              <a:cs typeface="Muli"/>
              <a:sym typeface="Muli"/>
            </a:endParaRPr>
          </a:p>
        </p:txBody>
      </p:sp>
      <p:pic>
        <p:nvPicPr>
          <p:cNvPr id="139" name="Google Shape;139;p20"/>
          <p:cNvPicPr preferRelativeResize="0"/>
          <p:nvPr/>
        </p:nvPicPr>
        <p:blipFill>
          <a:blip r:embed="rId3">
            <a:alphaModFix/>
          </a:blip>
          <a:stretch>
            <a:fillRect/>
          </a:stretch>
        </p:blipFill>
        <p:spPr>
          <a:xfrm>
            <a:off x="4273925" y="3631300"/>
            <a:ext cx="1024000" cy="812575"/>
          </a:xfrm>
          <a:prstGeom prst="rect">
            <a:avLst/>
          </a:prstGeom>
          <a:noFill/>
          <a:ln>
            <a:noFill/>
          </a:ln>
        </p:spPr>
      </p:pic>
      <p:sp>
        <p:nvSpPr>
          <p:cNvPr id="140" name="Google Shape;140;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41" name="Google Shape;141;p20"/>
          <p:cNvPicPr preferRelativeResize="0"/>
          <p:nvPr/>
        </p:nvPicPr>
        <p:blipFill>
          <a:blip r:embed="rId4">
            <a:alphaModFix/>
          </a:blip>
          <a:stretch>
            <a:fillRect/>
          </a:stretch>
        </p:blipFill>
        <p:spPr>
          <a:xfrm>
            <a:off x="5297925" y="3631300"/>
            <a:ext cx="953550" cy="812575"/>
          </a:xfrm>
          <a:prstGeom prst="rect">
            <a:avLst/>
          </a:prstGeom>
          <a:noFill/>
          <a:ln>
            <a:noFill/>
          </a:ln>
        </p:spPr>
      </p:pic>
      <p:pic>
        <p:nvPicPr>
          <p:cNvPr id="142" name="Google Shape;142;p20"/>
          <p:cNvPicPr preferRelativeResize="0"/>
          <p:nvPr/>
        </p:nvPicPr>
        <p:blipFill>
          <a:blip r:embed="rId5">
            <a:alphaModFix/>
          </a:blip>
          <a:stretch>
            <a:fillRect/>
          </a:stretch>
        </p:blipFill>
        <p:spPr>
          <a:xfrm>
            <a:off x="4273925" y="2809825"/>
            <a:ext cx="1977550" cy="812575"/>
          </a:xfrm>
          <a:prstGeom prst="rect">
            <a:avLst/>
          </a:prstGeom>
          <a:noFill/>
          <a:ln>
            <a:noFill/>
          </a:ln>
        </p:spPr>
      </p:pic>
      <p:pic>
        <p:nvPicPr>
          <p:cNvPr id="143" name="Google Shape;143;p20"/>
          <p:cNvPicPr preferRelativeResize="0"/>
          <p:nvPr/>
        </p:nvPicPr>
        <p:blipFill>
          <a:blip r:embed="rId6">
            <a:alphaModFix/>
          </a:blip>
          <a:stretch>
            <a:fillRect/>
          </a:stretch>
        </p:blipFill>
        <p:spPr>
          <a:xfrm>
            <a:off x="5034975" y="1829025"/>
            <a:ext cx="1216500" cy="971900"/>
          </a:xfrm>
          <a:prstGeom prst="rect">
            <a:avLst/>
          </a:prstGeom>
          <a:noFill/>
          <a:ln>
            <a:noFill/>
          </a:ln>
        </p:spPr>
      </p:pic>
      <p:sp>
        <p:nvSpPr>
          <p:cNvPr id="144" name="Google Shape;144;p20"/>
          <p:cNvSpPr txBox="1"/>
          <p:nvPr/>
        </p:nvSpPr>
        <p:spPr>
          <a:xfrm>
            <a:off x="4275825" y="1337150"/>
            <a:ext cx="1927500" cy="3693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i="1">
                <a:latin typeface="Muli"/>
                <a:ea typeface="Muli"/>
                <a:cs typeface="Muli"/>
                <a:sym typeface="Muli"/>
              </a:rPr>
              <a:t>TAKE SURVEY HERE</a:t>
            </a:r>
            <a:endParaRPr sz="1200" i="1">
              <a:latin typeface="Muli"/>
              <a:ea typeface="Muli"/>
              <a:cs typeface="Muli"/>
              <a:sym typeface="Muli"/>
            </a:endParaRPr>
          </a:p>
        </p:txBody>
      </p:sp>
      <p:grpSp>
        <p:nvGrpSpPr>
          <p:cNvPr id="145" name="Google Shape;145;p20"/>
          <p:cNvGrpSpPr/>
          <p:nvPr/>
        </p:nvGrpSpPr>
        <p:grpSpPr>
          <a:xfrm>
            <a:off x="6794950" y="429622"/>
            <a:ext cx="2119546" cy="4396359"/>
            <a:chOff x="2547150" y="238125"/>
            <a:chExt cx="2525675" cy="5238750"/>
          </a:xfrm>
        </p:grpSpPr>
        <p:sp>
          <p:nvSpPr>
            <p:cNvPr id="146" name="Google Shape;146;p20"/>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0"/>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20"/>
          <p:cNvSpPr txBox="1"/>
          <p:nvPr/>
        </p:nvSpPr>
        <p:spPr>
          <a:xfrm>
            <a:off x="6865925" y="845250"/>
            <a:ext cx="1977600" cy="363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r>
              <a:rPr lang="en" b="1">
                <a:latin typeface="Muli"/>
                <a:ea typeface="Muli"/>
                <a:cs typeface="Muli"/>
                <a:sym typeface="Muli"/>
              </a:rPr>
              <a:t>INGREDIENTS </a:t>
            </a:r>
            <a:endParaRPr b="1">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Bread     ($2.99 - $5.99)</a:t>
            </a:r>
            <a:endParaRPr sz="1200">
              <a:latin typeface="Muli"/>
              <a:ea typeface="Muli"/>
              <a:cs typeface="Muli"/>
              <a:sym typeface="Muli"/>
            </a:endParaRPr>
          </a:p>
          <a:p>
            <a:pPr marL="0" lvl="0" indent="0" algn="l" rtl="0">
              <a:spcBef>
                <a:spcPts val="0"/>
              </a:spcBef>
              <a:spcAft>
                <a:spcPts val="0"/>
              </a:spcAft>
              <a:buNone/>
            </a:pPr>
            <a:endParaRPr sz="1200">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Raspberry Jam ($2.99-4.99)</a:t>
            </a:r>
            <a:endParaRPr sz="1200">
              <a:latin typeface="Muli"/>
              <a:ea typeface="Muli"/>
              <a:cs typeface="Muli"/>
              <a:sym typeface="Muli"/>
            </a:endParaRPr>
          </a:p>
          <a:p>
            <a:pPr marL="0" lvl="0" indent="0" algn="l" rtl="0">
              <a:spcBef>
                <a:spcPts val="0"/>
              </a:spcBef>
              <a:spcAft>
                <a:spcPts val="0"/>
              </a:spcAft>
              <a:buNone/>
            </a:pPr>
            <a:endParaRPr sz="1200">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Peanut Butter   ($3.99-$12.99)</a:t>
            </a:r>
            <a:endParaRPr sz="1200">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r>
              <a:rPr lang="en">
                <a:latin typeface="Muli"/>
                <a:ea typeface="Muli"/>
                <a:cs typeface="Muli"/>
                <a:sym typeface="Muli"/>
              </a:rPr>
              <a:t>Total: ($9.97 - $29.97)</a:t>
            </a:r>
            <a:endParaRPr>
              <a:latin typeface="Muli"/>
              <a:ea typeface="Muli"/>
              <a:cs typeface="Muli"/>
              <a:sym typeface="Muli"/>
            </a:endParaRPr>
          </a:p>
        </p:txBody>
      </p:sp>
      <p:sp>
        <p:nvSpPr>
          <p:cNvPr id="151" name="Google Shape;151;p20"/>
          <p:cNvSpPr txBox="1"/>
          <p:nvPr/>
        </p:nvSpPr>
        <p:spPr>
          <a:xfrm>
            <a:off x="6865925" y="845250"/>
            <a:ext cx="1977600" cy="400200"/>
          </a:xfrm>
          <a:prstGeom prst="rect">
            <a:avLst/>
          </a:prstGeom>
          <a:solidFill>
            <a:schemeClr val="lt1"/>
          </a:solidFill>
          <a:ln w="762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uli"/>
                <a:ea typeface="Muli"/>
                <a:cs typeface="Muli"/>
                <a:sym typeface="Muli"/>
              </a:rPr>
              <a:t>PB&amp;J (Raspberry Jam)</a:t>
            </a:r>
            <a:endParaRPr>
              <a:latin typeface="Muli"/>
              <a:ea typeface="Muli"/>
              <a:cs typeface="Muli"/>
              <a:sym typeface="Muli"/>
            </a:endParaRPr>
          </a:p>
        </p:txBody>
      </p:sp>
      <p:pic>
        <p:nvPicPr>
          <p:cNvPr id="152" name="Google Shape;152;p20"/>
          <p:cNvPicPr preferRelativeResize="0"/>
          <p:nvPr/>
        </p:nvPicPr>
        <p:blipFill>
          <a:blip r:embed="rId7">
            <a:alphaModFix/>
          </a:blip>
          <a:stretch>
            <a:fillRect/>
          </a:stretch>
        </p:blipFill>
        <p:spPr>
          <a:xfrm>
            <a:off x="6926158" y="1337151"/>
            <a:ext cx="1857141" cy="9719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58" name="Google Shape;158;p21"/>
          <p:cNvSpPr txBox="1">
            <a:spLocks noGrp="1"/>
          </p:cNvSpPr>
          <p:nvPr>
            <p:ph type="body" idx="1"/>
          </p:nvPr>
        </p:nvSpPr>
        <p:spPr>
          <a:xfrm>
            <a:off x="4574075" y="1352550"/>
            <a:ext cx="2020800" cy="1457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159" name="Google Shape;159;p21"/>
          <p:cNvSpPr txBox="1">
            <a:spLocks noGrp="1"/>
          </p:cNvSpPr>
          <p:nvPr>
            <p:ph type="body" idx="1"/>
          </p:nvPr>
        </p:nvSpPr>
        <p:spPr>
          <a:xfrm>
            <a:off x="275525" y="107850"/>
            <a:ext cx="3678600" cy="34674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3000" b="1">
                <a:solidFill>
                  <a:schemeClr val="dk1"/>
                </a:solidFill>
                <a:latin typeface="Lexend Deca"/>
                <a:ea typeface="Lexend Deca"/>
                <a:cs typeface="Lexend Deca"/>
                <a:sym typeface="Lexend Deca"/>
              </a:rPr>
              <a:t>Mobile Project</a:t>
            </a:r>
            <a:endParaRPr sz="3000" b="1">
              <a:solidFill>
                <a:schemeClr val="dk1"/>
              </a:solidFill>
              <a:latin typeface="Lexend Deca"/>
              <a:ea typeface="Lexend Deca"/>
              <a:cs typeface="Lexend Deca"/>
              <a:sym typeface="Lexend Deca"/>
            </a:endParaRPr>
          </a:p>
          <a:p>
            <a:pPr marL="0" lvl="0" indent="0" algn="l" rtl="0">
              <a:spcBef>
                <a:spcPts val="600"/>
              </a:spcBef>
              <a:spcAft>
                <a:spcPts val="0"/>
              </a:spcAft>
              <a:buNone/>
            </a:pPr>
            <a:r>
              <a:rPr lang="en" sz="1800">
                <a:solidFill>
                  <a:schemeClr val="dk1"/>
                </a:solidFill>
              </a:rPr>
              <a:t>Recipe Recommendations Based on Weekly Surveys &amp; Recent Searches</a:t>
            </a:r>
            <a:endParaRPr sz="1800">
              <a:solidFill>
                <a:schemeClr val="dk1"/>
              </a:solidFill>
            </a:endParaRPr>
          </a:p>
          <a:p>
            <a:pPr marL="457200" lvl="0" indent="-342900" algn="l" rtl="0">
              <a:spcBef>
                <a:spcPts val="600"/>
              </a:spcBef>
              <a:spcAft>
                <a:spcPts val="0"/>
              </a:spcAft>
              <a:buClr>
                <a:schemeClr val="dk1"/>
              </a:buClr>
              <a:buSzPts val="1800"/>
              <a:buChar char="-"/>
            </a:pPr>
            <a:r>
              <a:rPr lang="en" sz="1800">
                <a:solidFill>
                  <a:schemeClr val="dk1"/>
                </a:solidFill>
              </a:rPr>
              <a:t>Filter Search Feature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Recipe Variations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KeyWord Search</a:t>
            </a:r>
            <a:endParaRPr sz="1800">
              <a:solidFill>
                <a:schemeClr val="dk1"/>
              </a:solidFill>
            </a:endParaRPr>
          </a:p>
          <a:p>
            <a:pPr marL="0" lvl="0" indent="0" algn="l" rtl="0">
              <a:spcBef>
                <a:spcPts val="600"/>
              </a:spcBef>
              <a:spcAft>
                <a:spcPts val="0"/>
              </a:spcAft>
              <a:buNone/>
            </a:pPr>
            <a:endParaRPr sz="1800"/>
          </a:p>
        </p:txBody>
      </p:sp>
      <p:grpSp>
        <p:nvGrpSpPr>
          <p:cNvPr id="160" name="Google Shape;160;p21"/>
          <p:cNvGrpSpPr/>
          <p:nvPr/>
        </p:nvGrpSpPr>
        <p:grpSpPr>
          <a:xfrm>
            <a:off x="4205850" y="429622"/>
            <a:ext cx="2119546" cy="4396359"/>
            <a:chOff x="2547150" y="238125"/>
            <a:chExt cx="2525675" cy="5238750"/>
          </a:xfrm>
        </p:grpSpPr>
        <p:sp>
          <p:nvSpPr>
            <p:cNvPr id="161" name="Google Shape;161;p21"/>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1"/>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21"/>
          <p:cNvSpPr txBox="1"/>
          <p:nvPr/>
        </p:nvSpPr>
        <p:spPr>
          <a:xfrm>
            <a:off x="4273925" y="845250"/>
            <a:ext cx="1977600" cy="400200"/>
          </a:xfrm>
          <a:prstGeom prst="rect">
            <a:avLst/>
          </a:prstGeom>
          <a:solidFill>
            <a:schemeClr val="lt1"/>
          </a:solidFill>
          <a:ln w="762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uli"/>
                <a:ea typeface="Muli"/>
                <a:cs typeface="Muli"/>
                <a:sym typeface="Muli"/>
              </a:rPr>
              <a:t>Search:</a:t>
            </a:r>
            <a:endParaRPr>
              <a:latin typeface="Muli"/>
              <a:ea typeface="Muli"/>
              <a:cs typeface="Muli"/>
              <a:sym typeface="Muli"/>
            </a:endParaRPr>
          </a:p>
        </p:txBody>
      </p:sp>
      <p:sp>
        <p:nvSpPr>
          <p:cNvPr id="166" name="Google Shape;166;p21"/>
          <p:cNvSpPr txBox="1"/>
          <p:nvPr/>
        </p:nvSpPr>
        <p:spPr>
          <a:xfrm>
            <a:off x="4273920" y="1853275"/>
            <a:ext cx="761100" cy="923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uli"/>
                <a:ea typeface="Muli"/>
                <a:cs typeface="Muli"/>
                <a:sym typeface="Muli"/>
              </a:rPr>
              <a:t>Price Range:</a:t>
            </a:r>
            <a:endParaRPr sz="1200">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$Min - $Max</a:t>
            </a:r>
            <a:endParaRPr sz="1200">
              <a:latin typeface="Muli"/>
              <a:ea typeface="Muli"/>
              <a:cs typeface="Muli"/>
              <a:sym typeface="Muli"/>
            </a:endParaRPr>
          </a:p>
        </p:txBody>
      </p:sp>
      <p:pic>
        <p:nvPicPr>
          <p:cNvPr id="167" name="Google Shape;167;p21"/>
          <p:cNvPicPr preferRelativeResize="0"/>
          <p:nvPr/>
        </p:nvPicPr>
        <p:blipFill>
          <a:blip r:embed="rId3">
            <a:alphaModFix/>
          </a:blip>
          <a:stretch>
            <a:fillRect/>
          </a:stretch>
        </p:blipFill>
        <p:spPr>
          <a:xfrm>
            <a:off x="4273925" y="3631300"/>
            <a:ext cx="1024000" cy="812575"/>
          </a:xfrm>
          <a:prstGeom prst="rect">
            <a:avLst/>
          </a:prstGeom>
          <a:noFill/>
          <a:ln>
            <a:noFill/>
          </a:ln>
        </p:spPr>
      </p:pic>
      <p:pic>
        <p:nvPicPr>
          <p:cNvPr id="168" name="Google Shape;168;p21"/>
          <p:cNvPicPr preferRelativeResize="0"/>
          <p:nvPr/>
        </p:nvPicPr>
        <p:blipFill>
          <a:blip r:embed="rId4">
            <a:alphaModFix/>
          </a:blip>
          <a:stretch>
            <a:fillRect/>
          </a:stretch>
        </p:blipFill>
        <p:spPr>
          <a:xfrm>
            <a:off x="5297925" y="3631300"/>
            <a:ext cx="953550" cy="812575"/>
          </a:xfrm>
          <a:prstGeom prst="rect">
            <a:avLst/>
          </a:prstGeom>
          <a:noFill/>
          <a:ln>
            <a:noFill/>
          </a:ln>
        </p:spPr>
      </p:pic>
      <p:pic>
        <p:nvPicPr>
          <p:cNvPr id="169" name="Google Shape;169;p21"/>
          <p:cNvPicPr preferRelativeResize="0"/>
          <p:nvPr/>
        </p:nvPicPr>
        <p:blipFill>
          <a:blip r:embed="rId5">
            <a:alphaModFix/>
          </a:blip>
          <a:stretch>
            <a:fillRect/>
          </a:stretch>
        </p:blipFill>
        <p:spPr>
          <a:xfrm>
            <a:off x="4273925" y="2809825"/>
            <a:ext cx="1977550" cy="812575"/>
          </a:xfrm>
          <a:prstGeom prst="rect">
            <a:avLst/>
          </a:prstGeom>
          <a:noFill/>
          <a:ln>
            <a:noFill/>
          </a:ln>
        </p:spPr>
      </p:pic>
      <p:pic>
        <p:nvPicPr>
          <p:cNvPr id="170" name="Google Shape;170;p21"/>
          <p:cNvPicPr preferRelativeResize="0"/>
          <p:nvPr/>
        </p:nvPicPr>
        <p:blipFill>
          <a:blip r:embed="rId6">
            <a:alphaModFix/>
          </a:blip>
          <a:stretch>
            <a:fillRect/>
          </a:stretch>
        </p:blipFill>
        <p:spPr>
          <a:xfrm>
            <a:off x="5035025" y="1772188"/>
            <a:ext cx="1216500" cy="971900"/>
          </a:xfrm>
          <a:prstGeom prst="rect">
            <a:avLst/>
          </a:prstGeom>
          <a:noFill/>
          <a:ln>
            <a:noFill/>
          </a:ln>
        </p:spPr>
      </p:pic>
      <p:sp>
        <p:nvSpPr>
          <p:cNvPr id="171" name="Google Shape;171;p21"/>
          <p:cNvSpPr txBox="1"/>
          <p:nvPr/>
        </p:nvSpPr>
        <p:spPr>
          <a:xfrm>
            <a:off x="4275825" y="1337150"/>
            <a:ext cx="1927500" cy="3693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i="1">
                <a:latin typeface="Muli"/>
                <a:ea typeface="Muli"/>
                <a:cs typeface="Muli"/>
                <a:sym typeface="Muli"/>
              </a:rPr>
              <a:t>TAKE SURVEY HERE</a:t>
            </a:r>
            <a:endParaRPr sz="1200" i="1">
              <a:latin typeface="Muli"/>
              <a:ea typeface="Muli"/>
              <a:cs typeface="Muli"/>
              <a:sym typeface="Muli"/>
            </a:endParaRPr>
          </a:p>
        </p:txBody>
      </p:sp>
      <p:grpSp>
        <p:nvGrpSpPr>
          <p:cNvPr id="172" name="Google Shape;172;p21"/>
          <p:cNvGrpSpPr/>
          <p:nvPr/>
        </p:nvGrpSpPr>
        <p:grpSpPr>
          <a:xfrm>
            <a:off x="6794950" y="429622"/>
            <a:ext cx="2119546" cy="4396359"/>
            <a:chOff x="2547150" y="238125"/>
            <a:chExt cx="2525675" cy="5238750"/>
          </a:xfrm>
        </p:grpSpPr>
        <p:sp>
          <p:nvSpPr>
            <p:cNvPr id="173" name="Google Shape;173;p21"/>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1"/>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1"/>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21"/>
          <p:cNvSpPr txBox="1"/>
          <p:nvPr/>
        </p:nvSpPr>
        <p:spPr>
          <a:xfrm>
            <a:off x="6865925" y="845250"/>
            <a:ext cx="1977600" cy="363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r>
              <a:rPr lang="en" b="1">
                <a:latin typeface="Muli"/>
                <a:ea typeface="Muli"/>
                <a:cs typeface="Muli"/>
                <a:sym typeface="Muli"/>
              </a:rPr>
              <a:t>INGREDIENTS </a:t>
            </a:r>
            <a:endParaRPr b="1">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Bread     ($2.99 - $5.99)</a:t>
            </a:r>
            <a:endParaRPr sz="1200">
              <a:latin typeface="Muli"/>
              <a:ea typeface="Muli"/>
              <a:cs typeface="Muli"/>
              <a:sym typeface="Muli"/>
            </a:endParaRPr>
          </a:p>
          <a:p>
            <a:pPr marL="0" lvl="0" indent="0" algn="l" rtl="0">
              <a:spcBef>
                <a:spcPts val="0"/>
              </a:spcBef>
              <a:spcAft>
                <a:spcPts val="0"/>
              </a:spcAft>
              <a:buNone/>
            </a:pPr>
            <a:endParaRPr sz="1200">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Raspberry Jam ($2.99-4.99)</a:t>
            </a:r>
            <a:endParaRPr sz="1200">
              <a:latin typeface="Muli"/>
              <a:ea typeface="Muli"/>
              <a:cs typeface="Muli"/>
              <a:sym typeface="Muli"/>
            </a:endParaRPr>
          </a:p>
          <a:p>
            <a:pPr marL="0" lvl="0" indent="0" algn="l" rtl="0">
              <a:spcBef>
                <a:spcPts val="0"/>
              </a:spcBef>
              <a:spcAft>
                <a:spcPts val="0"/>
              </a:spcAft>
              <a:buNone/>
            </a:pPr>
            <a:endParaRPr sz="1200">
              <a:latin typeface="Muli"/>
              <a:ea typeface="Muli"/>
              <a:cs typeface="Muli"/>
              <a:sym typeface="Muli"/>
            </a:endParaRPr>
          </a:p>
          <a:p>
            <a:pPr marL="0" lvl="0" indent="0" algn="l" rtl="0">
              <a:spcBef>
                <a:spcPts val="0"/>
              </a:spcBef>
              <a:spcAft>
                <a:spcPts val="0"/>
              </a:spcAft>
              <a:buNone/>
            </a:pPr>
            <a:r>
              <a:rPr lang="en" sz="1200">
                <a:latin typeface="Muli"/>
                <a:ea typeface="Muli"/>
                <a:cs typeface="Muli"/>
                <a:sym typeface="Muli"/>
              </a:rPr>
              <a:t>Peanut Butter   ($3.99-$12.99)</a:t>
            </a:r>
            <a:endParaRPr sz="1200">
              <a:latin typeface="Muli"/>
              <a:ea typeface="Muli"/>
              <a:cs typeface="Muli"/>
              <a:sym typeface="Muli"/>
            </a:endParaRPr>
          </a:p>
          <a:p>
            <a:pPr marL="0" lvl="0" indent="0" algn="l" rtl="0">
              <a:spcBef>
                <a:spcPts val="0"/>
              </a:spcBef>
              <a:spcAft>
                <a:spcPts val="0"/>
              </a:spcAft>
              <a:buNone/>
            </a:pPr>
            <a:endParaRPr>
              <a:latin typeface="Muli"/>
              <a:ea typeface="Muli"/>
              <a:cs typeface="Muli"/>
              <a:sym typeface="Muli"/>
            </a:endParaRPr>
          </a:p>
          <a:p>
            <a:pPr marL="0" lvl="0" indent="0" algn="l" rtl="0">
              <a:spcBef>
                <a:spcPts val="0"/>
              </a:spcBef>
              <a:spcAft>
                <a:spcPts val="0"/>
              </a:spcAft>
              <a:buNone/>
            </a:pPr>
            <a:r>
              <a:rPr lang="en">
                <a:latin typeface="Muli"/>
                <a:ea typeface="Muli"/>
                <a:cs typeface="Muli"/>
                <a:sym typeface="Muli"/>
              </a:rPr>
              <a:t>Total: ($9.97 - $29.97)</a:t>
            </a:r>
            <a:endParaRPr>
              <a:latin typeface="Muli"/>
              <a:ea typeface="Muli"/>
              <a:cs typeface="Muli"/>
              <a:sym typeface="Muli"/>
            </a:endParaRPr>
          </a:p>
        </p:txBody>
      </p:sp>
      <p:sp>
        <p:nvSpPr>
          <p:cNvPr id="178" name="Google Shape;178;p21"/>
          <p:cNvSpPr txBox="1"/>
          <p:nvPr/>
        </p:nvSpPr>
        <p:spPr>
          <a:xfrm>
            <a:off x="6865925" y="845250"/>
            <a:ext cx="1977600" cy="400200"/>
          </a:xfrm>
          <a:prstGeom prst="rect">
            <a:avLst/>
          </a:prstGeom>
          <a:solidFill>
            <a:schemeClr val="lt1"/>
          </a:solidFill>
          <a:ln w="762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uli"/>
                <a:ea typeface="Muli"/>
                <a:cs typeface="Muli"/>
                <a:sym typeface="Muli"/>
              </a:rPr>
              <a:t>PB&amp;J (Raspberry Jam)</a:t>
            </a:r>
            <a:endParaRPr>
              <a:latin typeface="Muli"/>
              <a:ea typeface="Muli"/>
              <a:cs typeface="Muli"/>
              <a:sym typeface="Muli"/>
            </a:endParaRPr>
          </a:p>
        </p:txBody>
      </p:sp>
      <p:pic>
        <p:nvPicPr>
          <p:cNvPr id="179" name="Google Shape;179;p21"/>
          <p:cNvPicPr preferRelativeResize="0"/>
          <p:nvPr/>
        </p:nvPicPr>
        <p:blipFill>
          <a:blip r:embed="rId7">
            <a:alphaModFix/>
          </a:blip>
          <a:stretch>
            <a:fillRect/>
          </a:stretch>
        </p:blipFill>
        <p:spPr>
          <a:xfrm>
            <a:off x="6926158" y="1337151"/>
            <a:ext cx="1857141" cy="971901"/>
          </a:xfrm>
          <a:prstGeom prst="rect">
            <a:avLst/>
          </a:prstGeom>
          <a:noFill/>
          <a:ln>
            <a:noFill/>
          </a:ln>
        </p:spPr>
      </p:pic>
    </p:spTree>
  </p:cSld>
  <p:clrMapOvr>
    <a:masterClrMapping/>
  </p:clrMapOvr>
</p:sld>
</file>

<file path=ppt/theme/theme1.xml><?xml version="1.0" encoding="utf-8"?>
<a:theme xmlns:a="http://schemas.openxmlformats.org/drawingml/2006/main" name="Aliena template">
  <a:themeElements>
    <a:clrScheme name="Custom 347">
      <a:dk1>
        <a:srgbClr val="050060"/>
      </a:dk1>
      <a:lt1>
        <a:srgbClr val="FFFFFF"/>
      </a:lt1>
      <a:dk2>
        <a:srgbClr val="585963"/>
      </a:dk2>
      <a:lt2>
        <a:srgbClr val="F3F3F3"/>
      </a:lt2>
      <a:accent1>
        <a:srgbClr val="0A2F9E"/>
      </a:accent1>
      <a:accent2>
        <a:srgbClr val="3544FF"/>
      </a:accent2>
      <a:accent3>
        <a:srgbClr val="24D6FF"/>
      </a:accent3>
      <a:accent4>
        <a:srgbClr val="00FFFF"/>
      </a:accent4>
      <a:accent5>
        <a:srgbClr val="A458FF"/>
      </a:accent5>
      <a:accent6>
        <a:srgbClr val="D392FF"/>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1847</Words>
  <Application>Microsoft Macintosh PowerPoint</Application>
  <PresentationFormat>On-screen Show (16:9)</PresentationFormat>
  <Paragraphs>375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Muli</vt:lpstr>
      <vt:lpstr>Lexend Deca</vt:lpstr>
      <vt:lpstr>Roboto</vt:lpstr>
      <vt:lpstr>Arial</vt:lpstr>
      <vt:lpstr>Aliena template</vt:lpstr>
      <vt:lpstr>CREATION CURATION </vt:lpstr>
      <vt:lpstr>Problems of College Students</vt:lpstr>
      <vt:lpstr>Available Solutions</vt:lpstr>
      <vt:lpstr>Current State of Problem</vt:lpstr>
      <vt:lpstr>Why Creation Curation is Best!</vt:lpstr>
      <vt:lpstr>Proposed Solution: </vt:lpstr>
      <vt:lpstr>Novelty</vt:lpstr>
      <vt:lpstr>PowerPoint Presentation</vt:lpstr>
      <vt:lpstr>PowerPoint Presentation</vt:lpstr>
      <vt:lpstr>Data Model / Designing Methods</vt:lpstr>
      <vt:lpstr>PowerPoint Presentation</vt:lpstr>
      <vt:lpstr>Potential Problems:</vt:lpstr>
      <vt:lpstr>Suggest solutions: </vt:lpstr>
      <vt:lpstr>General Timeline</vt:lpstr>
      <vt:lpstr>General Timeline</vt:lpstr>
      <vt:lpstr>Scaling Up</vt:lpstr>
      <vt:lpstr>RETAIL PRICING</vt:lpstr>
      <vt:lpstr>Estimated Budget (First Year- Pre App Launch)</vt:lpstr>
      <vt:lpstr>$200,000</vt:lpstr>
      <vt:lpstr>Estimated Budget (First Year- Post App Launch)</vt:lpstr>
      <vt:lpstr>Estimated Budget (Second year)</vt:lpstr>
      <vt:lpstr>Thanks!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CURATION </dc:title>
  <cp:lastModifiedBy>Annie Chia-Chi Wu</cp:lastModifiedBy>
  <cp:revision>2</cp:revision>
  <dcterms:modified xsi:type="dcterms:W3CDTF">2022-02-23T22:48:16Z</dcterms:modified>
</cp:coreProperties>
</file>